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58" r:id="rId4"/>
    <p:sldId id="271" r:id="rId5"/>
    <p:sldId id="259" r:id="rId6"/>
    <p:sldId id="277" r:id="rId7"/>
    <p:sldId id="343" r:id="rId8"/>
    <p:sldId id="344" r:id="rId9"/>
    <p:sldId id="345" r:id="rId10"/>
    <p:sldId id="341" r:id="rId11"/>
    <p:sldId id="336" r:id="rId12"/>
    <p:sldId id="335" r:id="rId13"/>
    <p:sldId id="279" r:id="rId14"/>
    <p:sldId id="330" r:id="rId15"/>
    <p:sldId id="346" r:id="rId16"/>
    <p:sldId id="347" r:id="rId17"/>
    <p:sldId id="348" r:id="rId18"/>
    <p:sldId id="326" r:id="rId19"/>
    <p:sldId id="342" r:id="rId20"/>
    <p:sldId id="337" r:id="rId21"/>
    <p:sldId id="338" r:id="rId22"/>
    <p:sldId id="327" r:id="rId23"/>
    <p:sldId id="339" r:id="rId24"/>
    <p:sldId id="324" r:id="rId25"/>
    <p:sldId id="280" r:id="rId26"/>
    <p:sldId id="281" r:id="rId27"/>
    <p:sldId id="349" r:id="rId28"/>
    <p:sldId id="350" r:id="rId29"/>
    <p:sldId id="351" r:id="rId30"/>
    <p:sldId id="352" r:id="rId31"/>
    <p:sldId id="353" r:id="rId32"/>
    <p:sldId id="270" r:id="rId33"/>
  </p:sldIdLst>
  <p:sldSz cx="18288000" cy="10287000"/>
  <p:notesSz cx="6950075" cy="9236075"/>
  <p:embeddedFontLst>
    <p:embeddedFont>
      <p:font typeface="Arabic Typesetting" panose="03020402040406030203" pitchFamily="66" charset="-78"/>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embeddedFont>
    <p:embeddedFont>
      <p:font typeface="Gill Sans MT" panose="020B0502020104020203" pitchFamily="34" charset="0"/>
      <p:regular r:id="rId41"/>
      <p:bold r:id="rId42"/>
      <p:italic r:id="rId43"/>
      <p:boldItalic r:id="rId44"/>
    </p:embeddedFont>
    <p:embeddedFont>
      <p:font typeface="Poppins Bold" panose="020B0604020202020204" charset="0"/>
      <p:regular r:id="rId45"/>
    </p:embeddedFont>
    <p:embeddedFont>
      <p:font typeface="Simplified Arabic" panose="02020603050405020304" pitchFamily="18" charset="-78"/>
      <p:regular r:id="rId46"/>
      <p:bold r:id="rId47"/>
    </p:embeddedFont>
    <p:embeddedFont>
      <p:font typeface="Traditional Arabic" panose="02020603050405020304" pitchFamily="18" charset="-78"/>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26" autoAdjust="0"/>
  </p:normalViewPr>
  <p:slideViewPr>
    <p:cSldViewPr>
      <p:cViewPr varScale="1">
        <p:scale>
          <a:sx n="53" d="100"/>
          <a:sy n="53" d="100"/>
        </p:scale>
        <p:origin x="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1T12:45:12.740" idx="1">
    <p:pos x="12870" y="-465"/>
    <p:text>نشاط</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A8E0C-6C32-4BC9-9AF0-0132183B4E1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EBBD064D-FF6A-4A0A-9DF4-B3E3EF250B32}">
      <dgm:prSet phldrT="[نص]" custT="1"/>
      <dgm:spPr>
        <a:solidFill>
          <a:schemeClr val="accent6">
            <a:lumMod val="40000"/>
            <a:lumOff val="60000"/>
          </a:schemeClr>
        </a:solidFill>
        <a:ln>
          <a:solidFill>
            <a:srgbClr val="002060"/>
          </a:solidFill>
        </a:ln>
      </dgm:spPr>
      <dgm:t>
        <a:bodyPr/>
        <a:lstStyle/>
        <a:p>
          <a:r>
            <a:rPr lang="ar-SA" sz="7200" b="1" u="none" dirty="0"/>
            <a:t>اولاً: </a:t>
          </a:r>
          <a:r>
            <a:rPr lang="ar-IQ" sz="7200" b="1" u="none" dirty="0"/>
            <a:t>منحنى النجاح ( منحنى التحصيل ) </a:t>
          </a:r>
          <a:endParaRPr lang="en-US" sz="7200" dirty="0"/>
        </a:p>
      </dgm:t>
    </dgm:pt>
    <dgm:pt modelId="{914F4F18-3D69-4B39-8DC7-4604535A7BA6}" type="parTrans" cxnId="{F49E5957-4DF2-4E96-9A2B-294700634D54}">
      <dgm:prSet/>
      <dgm:spPr/>
      <dgm:t>
        <a:bodyPr/>
        <a:lstStyle/>
        <a:p>
          <a:endParaRPr lang="en-US"/>
        </a:p>
      </dgm:t>
    </dgm:pt>
    <dgm:pt modelId="{4C9A0F19-723A-407C-BF02-FC5C66F9E938}" type="sibTrans" cxnId="{F49E5957-4DF2-4E96-9A2B-294700634D54}">
      <dgm:prSet/>
      <dgm:spPr/>
      <dgm:t>
        <a:bodyPr/>
        <a:lstStyle/>
        <a:p>
          <a:endParaRPr lang="en-US"/>
        </a:p>
      </dgm:t>
    </dgm:pt>
    <dgm:pt modelId="{F8801E3A-796D-4CF4-86FB-65D7542DAE48}">
      <dgm:prSet phldrT="[نص]" custT="1"/>
      <dgm:spPr>
        <a:solidFill>
          <a:srgbClr val="92D050"/>
        </a:solidFill>
      </dgm:spPr>
      <dgm:t>
        <a:bodyPr/>
        <a:lstStyle/>
        <a:p>
          <a:r>
            <a:rPr lang="ar-SA" sz="7200" b="1" u="none" dirty="0"/>
            <a:t>ثانياً: </a:t>
          </a:r>
          <a:r>
            <a:rPr lang="ar-IQ" sz="7200" b="1" u="none" dirty="0"/>
            <a:t>منحنى الخطأ </a:t>
          </a:r>
          <a:br>
            <a:rPr lang="en-US" sz="4700" dirty="0"/>
          </a:br>
          <a:endParaRPr lang="en-US" sz="4700" dirty="0"/>
        </a:p>
      </dgm:t>
    </dgm:pt>
    <dgm:pt modelId="{3258A1E8-39E6-4607-96A3-F95BF846F919}" type="parTrans" cxnId="{9DEACE61-F889-4099-9679-C13635F81B80}">
      <dgm:prSet/>
      <dgm:spPr/>
      <dgm:t>
        <a:bodyPr/>
        <a:lstStyle/>
        <a:p>
          <a:endParaRPr lang="en-US"/>
        </a:p>
      </dgm:t>
    </dgm:pt>
    <dgm:pt modelId="{80B85715-5FEB-4CAC-8A5C-338328EC7C67}" type="sibTrans" cxnId="{9DEACE61-F889-4099-9679-C13635F81B80}">
      <dgm:prSet/>
      <dgm:spPr/>
      <dgm:t>
        <a:bodyPr/>
        <a:lstStyle/>
        <a:p>
          <a:endParaRPr lang="en-US"/>
        </a:p>
      </dgm:t>
    </dgm:pt>
    <dgm:pt modelId="{70C2F87E-7ACD-4F0A-9449-725D8F9B9308}">
      <dgm:prSet phldrT="[نص]" custT="1"/>
      <dgm:spPr>
        <a:solidFill>
          <a:srgbClr val="FFFF00"/>
        </a:solidFill>
      </dgm:spPr>
      <dgm:t>
        <a:bodyPr/>
        <a:lstStyle/>
        <a:p>
          <a:r>
            <a:rPr lang="ar-SA" sz="7200" b="1" u="none" dirty="0"/>
            <a:t>ثالثاً: </a:t>
          </a:r>
          <a:r>
            <a:rPr lang="ar-IQ" sz="7200" b="1" u="none" dirty="0"/>
            <a:t>المنحنى الزمني </a:t>
          </a:r>
          <a:endParaRPr lang="en-US" sz="7200" u="none" dirty="0"/>
        </a:p>
      </dgm:t>
    </dgm:pt>
    <dgm:pt modelId="{AC9AD6C1-18DE-4837-8859-2DD8C2BC4F43}" type="parTrans" cxnId="{2951494C-7375-44C9-B390-590DE06BD9F7}">
      <dgm:prSet/>
      <dgm:spPr/>
      <dgm:t>
        <a:bodyPr/>
        <a:lstStyle/>
        <a:p>
          <a:endParaRPr lang="en-US"/>
        </a:p>
      </dgm:t>
    </dgm:pt>
    <dgm:pt modelId="{357E7ADE-0A49-4F26-BC40-001A41A449ED}" type="sibTrans" cxnId="{2951494C-7375-44C9-B390-590DE06BD9F7}">
      <dgm:prSet/>
      <dgm:spPr/>
      <dgm:t>
        <a:bodyPr/>
        <a:lstStyle/>
        <a:p>
          <a:endParaRPr lang="en-US"/>
        </a:p>
      </dgm:t>
    </dgm:pt>
    <dgm:pt modelId="{9ADDF27B-BF61-4FA3-9F4A-2F6EBB9DF8CD}">
      <dgm:prSet custT="1"/>
      <dgm:spPr>
        <a:solidFill>
          <a:schemeClr val="bg2">
            <a:alpha val="90000"/>
          </a:schemeClr>
        </a:solidFill>
      </dgm:spPr>
      <dgm:t>
        <a:bodyPr/>
        <a:lstStyle/>
        <a:p>
          <a:r>
            <a:rPr lang="ar-SA" sz="6600" b="1" u="none" dirty="0"/>
            <a:t>رابعاً :</a:t>
          </a:r>
          <a:r>
            <a:rPr lang="ar-IQ" sz="6600" b="1" u="none" dirty="0"/>
            <a:t>المنحنى الفردي والجمعي للتعلم </a:t>
          </a:r>
          <a:endParaRPr lang="en-US" sz="6600" u="none" dirty="0"/>
        </a:p>
      </dgm:t>
    </dgm:pt>
    <dgm:pt modelId="{8D100042-5520-46D9-95E3-9AFBD0C62E0B}" type="parTrans" cxnId="{CEF862C2-A430-4C6D-8753-393DFA62AC75}">
      <dgm:prSet/>
      <dgm:spPr/>
      <dgm:t>
        <a:bodyPr/>
        <a:lstStyle/>
        <a:p>
          <a:endParaRPr lang="en-US"/>
        </a:p>
      </dgm:t>
    </dgm:pt>
    <dgm:pt modelId="{2BE073AD-84A4-4AA8-A2DA-506F538C0684}" type="sibTrans" cxnId="{CEF862C2-A430-4C6D-8753-393DFA62AC75}">
      <dgm:prSet/>
      <dgm:spPr/>
      <dgm:t>
        <a:bodyPr/>
        <a:lstStyle/>
        <a:p>
          <a:endParaRPr lang="en-US"/>
        </a:p>
      </dgm:t>
    </dgm:pt>
    <dgm:pt modelId="{A1E75999-4DE7-4D53-AE93-99F188AD6614}" type="pres">
      <dgm:prSet presAssocID="{EE4A8E0C-6C32-4BC9-9AF0-0132183B4E12}" presName="Name0" presStyleCnt="0">
        <dgm:presLayoutVars>
          <dgm:chMax val="7"/>
          <dgm:dir/>
          <dgm:animLvl val="lvl"/>
          <dgm:resizeHandles val="exact"/>
        </dgm:presLayoutVars>
      </dgm:prSet>
      <dgm:spPr/>
    </dgm:pt>
    <dgm:pt modelId="{4CF132F2-19E3-4D71-A084-BF481A8E7CC1}" type="pres">
      <dgm:prSet presAssocID="{EBBD064D-FF6A-4A0A-9DF4-B3E3EF250B32}" presName="circle1" presStyleLbl="node1" presStyleIdx="0" presStyleCnt="4">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pt>
    <dgm:pt modelId="{A3E7E51F-8EBA-42DF-BAB0-253D4470091D}" type="pres">
      <dgm:prSet presAssocID="{EBBD064D-FF6A-4A0A-9DF4-B3E3EF250B32}" presName="space" presStyleCnt="0"/>
      <dgm:spPr/>
    </dgm:pt>
    <dgm:pt modelId="{98C46386-EDF9-43FC-A386-3A7FBE9647C8}" type="pres">
      <dgm:prSet presAssocID="{EBBD064D-FF6A-4A0A-9DF4-B3E3EF250B32}" presName="rect1" presStyleLbl="alignAcc1" presStyleIdx="0" presStyleCnt="4" custLinFactNeighborX="245" custLinFactNeighborY="174"/>
      <dgm:spPr/>
    </dgm:pt>
    <dgm:pt modelId="{D8C8F206-730D-453E-8F0E-B8E996146B52}" type="pres">
      <dgm:prSet presAssocID="{F8801E3A-796D-4CF4-86FB-65D7542DAE48}" presName="vertSpace2" presStyleLbl="node1" presStyleIdx="0" presStyleCnt="4"/>
      <dgm:spPr/>
    </dgm:pt>
    <dgm:pt modelId="{7DF1BFBA-483D-4167-BB9F-98884545CE04}" type="pres">
      <dgm:prSet presAssocID="{F8801E3A-796D-4CF4-86FB-65D7542DAE48}" presName="circle2" presStyleLbl="node1" presStyleIdx="1" presStyleCnt="4">
        <dgm:style>
          <a:lnRef idx="2">
            <a:schemeClr val="accent4"/>
          </a:lnRef>
          <a:fillRef idx="1">
            <a:schemeClr val="lt1"/>
          </a:fillRef>
          <a:effectRef idx="0">
            <a:schemeClr val="accent4"/>
          </a:effectRef>
          <a:fontRef idx="minor">
            <a:schemeClr val="dk1"/>
          </a:fontRef>
        </dgm:style>
      </dgm:prSet>
      <dgm:spPr>
        <a:solidFill>
          <a:srgbClr val="FFFF00"/>
        </a:solidFill>
      </dgm:spPr>
    </dgm:pt>
    <dgm:pt modelId="{B5F783A0-2D38-49FB-82FA-2360CF7BF52E}" type="pres">
      <dgm:prSet presAssocID="{F8801E3A-796D-4CF4-86FB-65D7542DAE48}" presName="rect2" presStyleLbl="alignAcc1" presStyleIdx="1" presStyleCnt="4"/>
      <dgm:spPr/>
    </dgm:pt>
    <dgm:pt modelId="{81290B62-8218-4B63-B1D3-1FB83CFEED38}" type="pres">
      <dgm:prSet presAssocID="{70C2F87E-7ACD-4F0A-9449-725D8F9B9308}" presName="vertSpace3" presStyleLbl="node1" presStyleIdx="1" presStyleCnt="4"/>
      <dgm:spPr/>
    </dgm:pt>
    <dgm:pt modelId="{B9F86DB4-6EC0-4A25-90F8-E09EB565FE9F}" type="pres">
      <dgm:prSet presAssocID="{70C2F87E-7ACD-4F0A-9449-725D8F9B9308}" presName="circle3" presStyleLbl="node1" presStyleIdx="2" presStyleCnt="4">
        <dgm:style>
          <a:lnRef idx="2">
            <a:schemeClr val="accent2"/>
          </a:lnRef>
          <a:fillRef idx="1">
            <a:schemeClr val="lt1"/>
          </a:fillRef>
          <a:effectRef idx="0">
            <a:schemeClr val="accent2"/>
          </a:effectRef>
          <a:fontRef idx="minor">
            <a:schemeClr val="dk1"/>
          </a:fontRef>
        </dgm:style>
      </dgm:prSet>
      <dgm:spPr>
        <a:solidFill>
          <a:srgbClr val="FF0000"/>
        </a:solidFill>
      </dgm:spPr>
    </dgm:pt>
    <dgm:pt modelId="{09EF3AEE-56E2-445A-86EE-185CB2A5E807}" type="pres">
      <dgm:prSet presAssocID="{70C2F87E-7ACD-4F0A-9449-725D8F9B9308}" presName="rect3" presStyleLbl="alignAcc1" presStyleIdx="2" presStyleCnt="4"/>
      <dgm:spPr/>
    </dgm:pt>
    <dgm:pt modelId="{37583C45-B430-41F8-90C8-ABA3B03A6F39}" type="pres">
      <dgm:prSet presAssocID="{9ADDF27B-BF61-4FA3-9F4A-2F6EBB9DF8CD}" presName="vertSpace4" presStyleLbl="node1" presStyleIdx="2" presStyleCnt="4"/>
      <dgm:spPr/>
    </dgm:pt>
    <dgm:pt modelId="{27031ABF-31AE-4334-99A9-260ADE00D86A}" type="pres">
      <dgm:prSet presAssocID="{9ADDF27B-BF61-4FA3-9F4A-2F6EBB9DF8CD}" presName="circle4" presStyleLbl="node1" presStyleIdx="3" presStyleCnt="4">
        <dgm:style>
          <a:lnRef idx="2">
            <a:schemeClr val="accent1"/>
          </a:lnRef>
          <a:fillRef idx="1">
            <a:schemeClr val="lt1"/>
          </a:fillRef>
          <a:effectRef idx="0">
            <a:schemeClr val="accent1"/>
          </a:effectRef>
          <a:fontRef idx="minor">
            <a:schemeClr val="dk1"/>
          </a:fontRef>
        </dgm:style>
      </dgm:prSet>
      <dgm:spPr>
        <a:solidFill>
          <a:schemeClr val="tx1"/>
        </a:solidFill>
        <a:ln>
          <a:solidFill>
            <a:schemeClr val="tx1"/>
          </a:solidFill>
        </a:ln>
      </dgm:spPr>
    </dgm:pt>
    <dgm:pt modelId="{B2D3F909-EFC6-4933-95A1-9BA5897E7885}" type="pres">
      <dgm:prSet presAssocID="{9ADDF27B-BF61-4FA3-9F4A-2F6EBB9DF8CD}" presName="rect4" presStyleLbl="alignAcc1" presStyleIdx="3" presStyleCnt="4"/>
      <dgm:spPr/>
    </dgm:pt>
    <dgm:pt modelId="{40475991-9AAC-4854-9C28-0605F1FDD38C}" type="pres">
      <dgm:prSet presAssocID="{EBBD064D-FF6A-4A0A-9DF4-B3E3EF250B32}" presName="rect1ParTxNoCh" presStyleLbl="alignAcc1" presStyleIdx="3" presStyleCnt="4">
        <dgm:presLayoutVars>
          <dgm:chMax val="1"/>
          <dgm:bulletEnabled val="1"/>
        </dgm:presLayoutVars>
      </dgm:prSet>
      <dgm:spPr/>
    </dgm:pt>
    <dgm:pt modelId="{D4D4BDD1-64C5-4F1B-9F4D-38A9D85000C0}" type="pres">
      <dgm:prSet presAssocID="{F8801E3A-796D-4CF4-86FB-65D7542DAE48}" presName="rect2ParTxNoCh" presStyleLbl="alignAcc1" presStyleIdx="3" presStyleCnt="4">
        <dgm:presLayoutVars>
          <dgm:chMax val="1"/>
          <dgm:bulletEnabled val="1"/>
        </dgm:presLayoutVars>
      </dgm:prSet>
      <dgm:spPr/>
    </dgm:pt>
    <dgm:pt modelId="{E5B228C3-68E0-44AC-9C27-3C7105F891F3}" type="pres">
      <dgm:prSet presAssocID="{70C2F87E-7ACD-4F0A-9449-725D8F9B9308}" presName="rect3ParTxNoCh" presStyleLbl="alignAcc1" presStyleIdx="3" presStyleCnt="4">
        <dgm:presLayoutVars>
          <dgm:chMax val="1"/>
          <dgm:bulletEnabled val="1"/>
        </dgm:presLayoutVars>
      </dgm:prSet>
      <dgm:spPr/>
    </dgm:pt>
    <dgm:pt modelId="{78E36374-683A-4AB4-8CCD-048384BD265C}" type="pres">
      <dgm:prSet presAssocID="{9ADDF27B-BF61-4FA3-9F4A-2F6EBB9DF8CD}" presName="rect4ParTxNoCh" presStyleLbl="alignAcc1" presStyleIdx="3" presStyleCnt="4">
        <dgm:presLayoutVars>
          <dgm:chMax val="1"/>
          <dgm:bulletEnabled val="1"/>
        </dgm:presLayoutVars>
      </dgm:prSet>
      <dgm:spPr/>
    </dgm:pt>
  </dgm:ptLst>
  <dgm:cxnLst>
    <dgm:cxn modelId="{85483B1C-24DA-49EA-B2D5-8B0B05B54B1F}" type="presOf" srcId="{9ADDF27B-BF61-4FA3-9F4A-2F6EBB9DF8CD}" destId="{78E36374-683A-4AB4-8CCD-048384BD265C}" srcOrd="1" destOrd="0" presId="urn:microsoft.com/office/officeart/2005/8/layout/target3"/>
    <dgm:cxn modelId="{7236651F-0CBE-4A79-8DC2-B2169D7A5C56}" type="presOf" srcId="{EBBD064D-FF6A-4A0A-9DF4-B3E3EF250B32}" destId="{40475991-9AAC-4854-9C28-0605F1FDD38C}" srcOrd="1" destOrd="0" presId="urn:microsoft.com/office/officeart/2005/8/layout/target3"/>
    <dgm:cxn modelId="{57F7E434-B4EE-4B7C-834E-4118C63B042D}" type="presOf" srcId="{F8801E3A-796D-4CF4-86FB-65D7542DAE48}" destId="{B5F783A0-2D38-49FB-82FA-2360CF7BF52E}" srcOrd="0" destOrd="0" presId="urn:microsoft.com/office/officeart/2005/8/layout/target3"/>
    <dgm:cxn modelId="{9DEACE61-F889-4099-9679-C13635F81B80}" srcId="{EE4A8E0C-6C32-4BC9-9AF0-0132183B4E12}" destId="{F8801E3A-796D-4CF4-86FB-65D7542DAE48}" srcOrd="1" destOrd="0" parTransId="{3258A1E8-39E6-4607-96A3-F95BF846F919}" sibTransId="{80B85715-5FEB-4CAC-8A5C-338328EC7C67}"/>
    <dgm:cxn modelId="{D2990848-DD7B-4E8E-834E-5753D720320E}" type="presOf" srcId="{EBBD064D-FF6A-4A0A-9DF4-B3E3EF250B32}" destId="{98C46386-EDF9-43FC-A386-3A7FBE9647C8}" srcOrd="0" destOrd="0" presId="urn:microsoft.com/office/officeart/2005/8/layout/target3"/>
    <dgm:cxn modelId="{2951494C-7375-44C9-B390-590DE06BD9F7}" srcId="{EE4A8E0C-6C32-4BC9-9AF0-0132183B4E12}" destId="{70C2F87E-7ACD-4F0A-9449-725D8F9B9308}" srcOrd="2" destOrd="0" parTransId="{AC9AD6C1-18DE-4837-8859-2DD8C2BC4F43}" sibTransId="{357E7ADE-0A49-4F26-BC40-001A41A449ED}"/>
    <dgm:cxn modelId="{F49E5957-4DF2-4E96-9A2B-294700634D54}" srcId="{EE4A8E0C-6C32-4BC9-9AF0-0132183B4E12}" destId="{EBBD064D-FF6A-4A0A-9DF4-B3E3EF250B32}" srcOrd="0" destOrd="0" parTransId="{914F4F18-3D69-4B39-8DC7-4604535A7BA6}" sibTransId="{4C9A0F19-723A-407C-BF02-FC5C66F9E938}"/>
    <dgm:cxn modelId="{77C4EABD-E071-4E28-B498-9FFAA68E1A5B}" type="presOf" srcId="{9ADDF27B-BF61-4FA3-9F4A-2F6EBB9DF8CD}" destId="{B2D3F909-EFC6-4933-95A1-9BA5897E7885}" srcOrd="0" destOrd="0" presId="urn:microsoft.com/office/officeart/2005/8/layout/target3"/>
    <dgm:cxn modelId="{CEF862C2-A430-4C6D-8753-393DFA62AC75}" srcId="{EE4A8E0C-6C32-4BC9-9AF0-0132183B4E12}" destId="{9ADDF27B-BF61-4FA3-9F4A-2F6EBB9DF8CD}" srcOrd="3" destOrd="0" parTransId="{8D100042-5520-46D9-95E3-9AFBD0C62E0B}" sibTransId="{2BE073AD-84A4-4AA8-A2DA-506F538C0684}"/>
    <dgm:cxn modelId="{D500F0CF-73B7-4055-910C-E466EDD706FC}" type="presOf" srcId="{70C2F87E-7ACD-4F0A-9449-725D8F9B9308}" destId="{09EF3AEE-56E2-445A-86EE-185CB2A5E807}" srcOrd="0" destOrd="0" presId="urn:microsoft.com/office/officeart/2005/8/layout/target3"/>
    <dgm:cxn modelId="{0D31DFDE-F6B8-4582-B56D-EB64E6880BF4}" type="presOf" srcId="{F8801E3A-796D-4CF4-86FB-65D7542DAE48}" destId="{D4D4BDD1-64C5-4F1B-9F4D-38A9D85000C0}" srcOrd="1" destOrd="0" presId="urn:microsoft.com/office/officeart/2005/8/layout/target3"/>
    <dgm:cxn modelId="{32F2EBEA-6E36-49F2-AE78-E009551798D7}" type="presOf" srcId="{EE4A8E0C-6C32-4BC9-9AF0-0132183B4E12}" destId="{A1E75999-4DE7-4D53-AE93-99F188AD6614}" srcOrd="0" destOrd="0" presId="urn:microsoft.com/office/officeart/2005/8/layout/target3"/>
    <dgm:cxn modelId="{25D002EB-365B-463D-A1C7-28DC2383AD16}" type="presOf" srcId="{70C2F87E-7ACD-4F0A-9449-725D8F9B9308}" destId="{E5B228C3-68E0-44AC-9C27-3C7105F891F3}" srcOrd="1" destOrd="0" presId="urn:microsoft.com/office/officeart/2005/8/layout/target3"/>
    <dgm:cxn modelId="{95FAE667-0ABB-4401-B32E-DB9144CBF10B}" type="presParOf" srcId="{A1E75999-4DE7-4D53-AE93-99F188AD6614}" destId="{4CF132F2-19E3-4D71-A084-BF481A8E7CC1}" srcOrd="0" destOrd="0" presId="urn:microsoft.com/office/officeart/2005/8/layout/target3"/>
    <dgm:cxn modelId="{0863973E-22FE-41B4-BA8D-478C0332235F}" type="presParOf" srcId="{A1E75999-4DE7-4D53-AE93-99F188AD6614}" destId="{A3E7E51F-8EBA-42DF-BAB0-253D4470091D}" srcOrd="1" destOrd="0" presId="urn:microsoft.com/office/officeart/2005/8/layout/target3"/>
    <dgm:cxn modelId="{71C9F403-6137-4271-8949-38E3E7D4FEA8}" type="presParOf" srcId="{A1E75999-4DE7-4D53-AE93-99F188AD6614}" destId="{98C46386-EDF9-43FC-A386-3A7FBE9647C8}" srcOrd="2" destOrd="0" presId="urn:microsoft.com/office/officeart/2005/8/layout/target3"/>
    <dgm:cxn modelId="{1CF064F5-54AA-4023-BEF5-B0E24D48A723}" type="presParOf" srcId="{A1E75999-4DE7-4D53-AE93-99F188AD6614}" destId="{D8C8F206-730D-453E-8F0E-B8E996146B52}" srcOrd="3" destOrd="0" presId="urn:microsoft.com/office/officeart/2005/8/layout/target3"/>
    <dgm:cxn modelId="{C1F775C3-C43C-43D1-8C24-BA90D33A9842}" type="presParOf" srcId="{A1E75999-4DE7-4D53-AE93-99F188AD6614}" destId="{7DF1BFBA-483D-4167-BB9F-98884545CE04}" srcOrd="4" destOrd="0" presId="urn:microsoft.com/office/officeart/2005/8/layout/target3"/>
    <dgm:cxn modelId="{08EEF0E4-CFB3-43F4-80E6-58E43C8069EF}" type="presParOf" srcId="{A1E75999-4DE7-4D53-AE93-99F188AD6614}" destId="{B5F783A0-2D38-49FB-82FA-2360CF7BF52E}" srcOrd="5" destOrd="0" presId="urn:microsoft.com/office/officeart/2005/8/layout/target3"/>
    <dgm:cxn modelId="{594BCABB-4371-43A8-8F0B-1699ED7A7131}" type="presParOf" srcId="{A1E75999-4DE7-4D53-AE93-99F188AD6614}" destId="{81290B62-8218-4B63-B1D3-1FB83CFEED38}" srcOrd="6" destOrd="0" presId="urn:microsoft.com/office/officeart/2005/8/layout/target3"/>
    <dgm:cxn modelId="{20807C71-AEF9-44DF-BC60-338316AD01E1}" type="presParOf" srcId="{A1E75999-4DE7-4D53-AE93-99F188AD6614}" destId="{B9F86DB4-6EC0-4A25-90F8-E09EB565FE9F}" srcOrd="7" destOrd="0" presId="urn:microsoft.com/office/officeart/2005/8/layout/target3"/>
    <dgm:cxn modelId="{AF05DA09-C6FE-4CE0-80AB-BEB948BDC191}" type="presParOf" srcId="{A1E75999-4DE7-4D53-AE93-99F188AD6614}" destId="{09EF3AEE-56E2-445A-86EE-185CB2A5E807}" srcOrd="8" destOrd="0" presId="urn:microsoft.com/office/officeart/2005/8/layout/target3"/>
    <dgm:cxn modelId="{95DA3C12-DD7C-4721-8CCF-B5877E5DF398}" type="presParOf" srcId="{A1E75999-4DE7-4D53-AE93-99F188AD6614}" destId="{37583C45-B430-41F8-90C8-ABA3B03A6F39}" srcOrd="9" destOrd="0" presId="urn:microsoft.com/office/officeart/2005/8/layout/target3"/>
    <dgm:cxn modelId="{69CFE421-0CD4-4EC8-8849-DC053E3EFA89}" type="presParOf" srcId="{A1E75999-4DE7-4D53-AE93-99F188AD6614}" destId="{27031ABF-31AE-4334-99A9-260ADE00D86A}" srcOrd="10" destOrd="0" presId="urn:microsoft.com/office/officeart/2005/8/layout/target3"/>
    <dgm:cxn modelId="{6E1E6789-1C0D-4827-B817-48B6220B3722}" type="presParOf" srcId="{A1E75999-4DE7-4D53-AE93-99F188AD6614}" destId="{B2D3F909-EFC6-4933-95A1-9BA5897E7885}" srcOrd="11" destOrd="0" presId="urn:microsoft.com/office/officeart/2005/8/layout/target3"/>
    <dgm:cxn modelId="{0A1DED30-9E94-4D58-9724-C4929AA4C9AB}" type="presParOf" srcId="{A1E75999-4DE7-4D53-AE93-99F188AD6614}" destId="{40475991-9AAC-4854-9C28-0605F1FDD38C}" srcOrd="12" destOrd="0" presId="urn:microsoft.com/office/officeart/2005/8/layout/target3"/>
    <dgm:cxn modelId="{78370E2D-FE5C-497A-B87F-F0B65CB66C88}" type="presParOf" srcId="{A1E75999-4DE7-4D53-AE93-99F188AD6614}" destId="{D4D4BDD1-64C5-4F1B-9F4D-38A9D85000C0}" srcOrd="13" destOrd="0" presId="urn:microsoft.com/office/officeart/2005/8/layout/target3"/>
    <dgm:cxn modelId="{00A87B6F-6EDA-4F71-BC01-1A5BDD961342}" type="presParOf" srcId="{A1E75999-4DE7-4D53-AE93-99F188AD6614}" destId="{E5B228C3-68E0-44AC-9C27-3C7105F891F3}" srcOrd="14" destOrd="0" presId="urn:microsoft.com/office/officeart/2005/8/layout/target3"/>
    <dgm:cxn modelId="{0DACEB8E-D61D-4D37-B36D-EA54D2C71CBE}" type="presParOf" srcId="{A1E75999-4DE7-4D53-AE93-99F188AD6614}" destId="{78E36374-683A-4AB4-8CCD-048384BD265C}"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132F2-19E3-4D71-A084-BF481A8E7CC1}">
      <dsp:nvSpPr>
        <dsp:cNvPr id="0" name=""/>
        <dsp:cNvSpPr/>
      </dsp:nvSpPr>
      <dsp:spPr>
        <a:xfrm>
          <a:off x="0" y="0"/>
          <a:ext cx="8155780" cy="8155780"/>
        </a:xfrm>
        <a:prstGeom prst="pie">
          <a:avLst>
            <a:gd name="adj1" fmla="val 5400000"/>
            <a:gd name="adj2" fmla="val 16200000"/>
          </a:avLst>
        </a:prstGeom>
        <a:solidFill>
          <a:schemeClr val="accent2">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8C46386-EDF9-43FC-A386-3A7FBE9647C8}">
      <dsp:nvSpPr>
        <dsp:cNvPr id="0" name=""/>
        <dsp:cNvSpPr/>
      </dsp:nvSpPr>
      <dsp:spPr>
        <a:xfrm>
          <a:off x="4077890" y="0"/>
          <a:ext cx="14187250" cy="8155780"/>
        </a:xfrm>
        <a:prstGeom prst="rect">
          <a:avLst/>
        </a:prstGeom>
        <a:solidFill>
          <a:schemeClr val="accent6">
            <a:lumMod val="40000"/>
            <a:lumOff val="6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ar-SA" sz="7200" b="1" u="none" kern="1200" dirty="0"/>
            <a:t>اولاً: </a:t>
          </a:r>
          <a:r>
            <a:rPr lang="ar-IQ" sz="7200" b="1" u="none" kern="1200" dirty="0"/>
            <a:t>منحنى النجاح ( منحنى التحصيل ) </a:t>
          </a:r>
          <a:endParaRPr lang="en-US" sz="7200" kern="1200" dirty="0"/>
        </a:p>
      </dsp:txBody>
      <dsp:txXfrm>
        <a:off x="4077890" y="0"/>
        <a:ext cx="14187250" cy="1733103"/>
      </dsp:txXfrm>
    </dsp:sp>
    <dsp:sp modelId="{7DF1BFBA-483D-4167-BB9F-98884545CE04}">
      <dsp:nvSpPr>
        <dsp:cNvPr id="0" name=""/>
        <dsp:cNvSpPr/>
      </dsp:nvSpPr>
      <dsp:spPr>
        <a:xfrm>
          <a:off x="1070446" y="1733103"/>
          <a:ext cx="6014887" cy="6014887"/>
        </a:xfrm>
        <a:prstGeom prst="pie">
          <a:avLst>
            <a:gd name="adj1" fmla="val 5400000"/>
            <a:gd name="adj2" fmla="val 16200000"/>
          </a:avLst>
        </a:prstGeom>
        <a:solidFill>
          <a:srgbClr val="FFFF0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B5F783A0-2D38-49FB-82FA-2360CF7BF52E}">
      <dsp:nvSpPr>
        <dsp:cNvPr id="0" name=""/>
        <dsp:cNvSpPr/>
      </dsp:nvSpPr>
      <dsp:spPr>
        <a:xfrm>
          <a:off x="4077890" y="1733103"/>
          <a:ext cx="14187250" cy="6014887"/>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ar-SA" sz="7200" b="1" u="none" kern="1200" dirty="0"/>
            <a:t>ثانياً: </a:t>
          </a:r>
          <a:r>
            <a:rPr lang="ar-IQ" sz="7200" b="1" u="none" kern="1200" dirty="0"/>
            <a:t>منحنى الخطأ </a:t>
          </a:r>
          <a:br>
            <a:rPr lang="en-US" sz="4700" kern="1200" dirty="0"/>
          </a:br>
          <a:endParaRPr lang="en-US" sz="4700" kern="1200" dirty="0"/>
        </a:p>
      </dsp:txBody>
      <dsp:txXfrm>
        <a:off x="4077890" y="1733103"/>
        <a:ext cx="14187250" cy="1733103"/>
      </dsp:txXfrm>
    </dsp:sp>
    <dsp:sp modelId="{B9F86DB4-6EC0-4A25-90F8-E09EB565FE9F}">
      <dsp:nvSpPr>
        <dsp:cNvPr id="0" name=""/>
        <dsp:cNvSpPr/>
      </dsp:nvSpPr>
      <dsp:spPr>
        <a:xfrm>
          <a:off x="2140892" y="3466206"/>
          <a:ext cx="3873995" cy="3873995"/>
        </a:xfrm>
        <a:prstGeom prst="pie">
          <a:avLst>
            <a:gd name="adj1" fmla="val 5400000"/>
            <a:gd name="adj2" fmla="val 16200000"/>
          </a:avLst>
        </a:prstGeom>
        <a:solidFill>
          <a:srgbClr val="FF000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9EF3AEE-56E2-445A-86EE-185CB2A5E807}">
      <dsp:nvSpPr>
        <dsp:cNvPr id="0" name=""/>
        <dsp:cNvSpPr/>
      </dsp:nvSpPr>
      <dsp:spPr>
        <a:xfrm>
          <a:off x="4077890" y="3466206"/>
          <a:ext cx="14187250" cy="3873995"/>
        </a:xfrm>
        <a:prstGeom prst="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ar-SA" sz="7200" b="1" u="none" kern="1200" dirty="0"/>
            <a:t>ثالثاً: </a:t>
          </a:r>
          <a:r>
            <a:rPr lang="ar-IQ" sz="7200" b="1" u="none" kern="1200" dirty="0"/>
            <a:t>المنحنى الزمني </a:t>
          </a:r>
          <a:endParaRPr lang="en-US" sz="7200" u="none" kern="1200" dirty="0"/>
        </a:p>
      </dsp:txBody>
      <dsp:txXfrm>
        <a:off x="4077890" y="3466206"/>
        <a:ext cx="14187250" cy="1733103"/>
      </dsp:txXfrm>
    </dsp:sp>
    <dsp:sp modelId="{27031ABF-31AE-4334-99A9-260ADE00D86A}">
      <dsp:nvSpPr>
        <dsp:cNvPr id="0" name=""/>
        <dsp:cNvSpPr/>
      </dsp:nvSpPr>
      <dsp:spPr>
        <a:xfrm>
          <a:off x="3211338" y="5199309"/>
          <a:ext cx="1733103" cy="1733103"/>
        </a:xfrm>
        <a:prstGeom prst="pie">
          <a:avLst>
            <a:gd name="adj1" fmla="val 5400000"/>
            <a:gd name="adj2" fmla="val 16200000"/>
          </a:avLst>
        </a:prstGeom>
        <a:solidFill>
          <a:schemeClr val="tx1"/>
        </a:solidFill>
        <a:ln w="25400" cap="flat" cmpd="sng" algn="ctr">
          <a:solidFill>
            <a:schemeClr val="tx1"/>
          </a:solidFill>
          <a:prstDash val="solid"/>
        </a:ln>
        <a:effectLst/>
      </dsp:spPr>
      <dsp:style>
        <a:lnRef idx="2">
          <a:schemeClr val="accent1"/>
        </a:lnRef>
        <a:fillRef idx="1">
          <a:schemeClr val="lt1"/>
        </a:fillRef>
        <a:effectRef idx="0">
          <a:schemeClr val="accent1"/>
        </a:effectRef>
        <a:fontRef idx="minor">
          <a:schemeClr val="dk1"/>
        </a:fontRef>
      </dsp:style>
    </dsp:sp>
    <dsp:sp modelId="{B2D3F909-EFC6-4933-95A1-9BA5897E7885}">
      <dsp:nvSpPr>
        <dsp:cNvPr id="0" name=""/>
        <dsp:cNvSpPr/>
      </dsp:nvSpPr>
      <dsp:spPr>
        <a:xfrm>
          <a:off x="4077890" y="5199309"/>
          <a:ext cx="14187250" cy="1733103"/>
        </a:xfrm>
        <a:prstGeom prst="rect">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ar-SA" sz="6600" b="1" u="none" kern="1200" dirty="0"/>
            <a:t>رابعاً :</a:t>
          </a:r>
          <a:r>
            <a:rPr lang="ar-IQ" sz="6600" b="1" u="none" kern="1200" dirty="0"/>
            <a:t>المنحنى الفردي والجمعي للتعلم </a:t>
          </a:r>
          <a:endParaRPr lang="en-US" sz="6600" u="none" kern="1200" dirty="0"/>
        </a:p>
      </dsp:txBody>
      <dsp:txXfrm>
        <a:off x="4077890" y="5199309"/>
        <a:ext cx="14187250" cy="173310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18/05/1446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منحنيات التعلم </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10" name="صورة 9">
            <a:extLst>
              <a:ext uri="{FF2B5EF4-FFF2-40B4-BE49-F238E27FC236}">
                <a16:creationId xmlns:a16="http://schemas.microsoft.com/office/drawing/2014/main" id="{B4D601B4-05CB-4059-9260-7AD3C620A5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858" y="0"/>
            <a:ext cx="6508142"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9CB03A-BB47-42DC-B270-362326B47DE3}"/>
              </a:ext>
            </a:extLst>
          </p:cNvPr>
          <p:cNvSpPr txBox="1">
            <a:spLocks/>
          </p:cNvSpPr>
          <p:nvPr/>
        </p:nvSpPr>
        <p:spPr>
          <a:xfrm>
            <a:off x="0" y="15240"/>
            <a:ext cx="18265140" cy="1325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IQ" sz="8000" b="1" i="0" u="none" strike="noStrike" kern="1200" cap="none" spc="0" normalizeH="0" baseline="0" noProof="0" dirty="0">
                <a:ln>
                  <a:noFill/>
                </a:ln>
                <a:solidFill>
                  <a:schemeClr val="bg1"/>
                </a:solidFill>
                <a:effectLst/>
                <a:uLnTx/>
                <a:uFillTx/>
                <a:latin typeface="Calibri Light" panose="020F0302020204030204"/>
                <a:ea typeface="+mj-ea"/>
                <a:cs typeface="Times New Roman" panose="02020603050405020304" pitchFamily="18" charset="0"/>
              </a:rPr>
              <a:t>أنواع المنحنيات</a:t>
            </a:r>
            <a:endParaRPr kumimoji="0" lang="en-US" sz="80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graphicFrame>
        <p:nvGraphicFramePr>
          <p:cNvPr id="2" name="رسم تخطيطي 1">
            <a:extLst>
              <a:ext uri="{FF2B5EF4-FFF2-40B4-BE49-F238E27FC236}">
                <a16:creationId xmlns:a16="http://schemas.microsoft.com/office/drawing/2014/main" id="{E9C1D8D9-5B03-414A-9FE1-F85592E66DE3}"/>
              </a:ext>
            </a:extLst>
          </p:cNvPr>
          <p:cNvGraphicFramePr/>
          <p:nvPr>
            <p:extLst>
              <p:ext uri="{D42A27DB-BD31-4B8C-83A1-F6EECF244321}">
                <p14:modId xmlns:p14="http://schemas.microsoft.com/office/powerpoint/2010/main" val="2584850723"/>
              </p:ext>
            </p:extLst>
          </p:nvPr>
        </p:nvGraphicFramePr>
        <p:xfrm>
          <a:off x="0" y="1714500"/>
          <a:ext cx="18265140" cy="8155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30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5" name="Freeform 2">
            <a:extLst>
              <a:ext uri="{FF2B5EF4-FFF2-40B4-BE49-F238E27FC236}">
                <a16:creationId xmlns:a16="http://schemas.microsoft.com/office/drawing/2014/main" id="{7C613F85-0DB8-4999-9850-4FB1A8164B93}"/>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Rectangle 1">
            <a:extLst>
              <a:ext uri="{FF2B5EF4-FFF2-40B4-BE49-F238E27FC236}">
                <a16:creationId xmlns:a16="http://schemas.microsoft.com/office/drawing/2014/main" id="{C84F79DB-AA45-40E6-B0BC-649B6259DF07}"/>
              </a:ext>
            </a:extLst>
          </p:cNvPr>
          <p:cNvSpPr/>
          <p:nvPr/>
        </p:nvSpPr>
        <p:spPr>
          <a:xfrm>
            <a:off x="0" y="-38100"/>
            <a:ext cx="18311446" cy="6414320"/>
          </a:xfrm>
          <a:prstGeom prst="rect">
            <a:avLst/>
          </a:prstGeom>
        </p:spPr>
        <p:txBody>
          <a:bodyPr wrap="square">
            <a:spAutoFit/>
          </a:bodyPr>
          <a:lstStyle/>
          <a:p>
            <a:pPr algn="r" rtl="1"/>
            <a:r>
              <a:rPr lang="ar-IQ" sz="4800" b="1" dirty="0">
                <a:solidFill>
                  <a:srgbClr val="000103"/>
                </a:solidFill>
                <a:effectLst/>
                <a:ea typeface="Calibri" panose="020F0502020204030204" pitchFamily="34" charset="0"/>
                <a:cs typeface="Simplified Arabic" panose="02020603050405020304" pitchFamily="18" charset="-78"/>
              </a:rPr>
              <a:t>                                  </a:t>
            </a:r>
            <a:r>
              <a:rPr lang="ar-SA" sz="4800" b="1" u="sng" dirty="0">
                <a:solidFill>
                  <a:srgbClr val="FF0000"/>
                </a:solidFill>
                <a:effectLst/>
                <a:ea typeface="Calibri" panose="020F0502020204030204" pitchFamily="34" charset="0"/>
                <a:cs typeface="PT Bold Heading" panose="02010400000000000000" pitchFamily="2" charset="-78"/>
              </a:rPr>
              <a:t>اولاً: </a:t>
            </a:r>
            <a:r>
              <a:rPr lang="ar-IQ" sz="4800" b="1" u="sng" dirty="0">
                <a:solidFill>
                  <a:srgbClr val="FF0000"/>
                </a:solidFill>
                <a:effectLst/>
                <a:ea typeface="Calibri" panose="020F0502020204030204" pitchFamily="34" charset="0"/>
                <a:cs typeface="PT Bold Heading" panose="02010400000000000000" pitchFamily="2" charset="-78"/>
              </a:rPr>
              <a:t>منحنى النجاح </a:t>
            </a:r>
            <a:endParaRPr lang="ar-IQ" sz="4800" b="1" dirty="0">
              <a:solidFill>
                <a:srgbClr val="FF0000"/>
              </a:solidFill>
              <a:effectLst/>
              <a:ea typeface="Calibri" panose="020F0502020204030204" pitchFamily="34" charset="0"/>
              <a:cs typeface="PT Bold Heading" panose="02010400000000000000" pitchFamily="2" charset="-78"/>
            </a:endParaRPr>
          </a:p>
          <a:p>
            <a:pPr algn="r">
              <a:lnSpc>
                <a:spcPct val="107000"/>
              </a:lnSpc>
              <a:spcAft>
                <a:spcPts val="800"/>
              </a:spcAft>
            </a:pPr>
            <a:r>
              <a:rPr lang="ar-SA" sz="4800" b="1" dirty="0">
                <a:effectLst/>
                <a:latin typeface="Calibri" panose="020F0502020204030204" pitchFamily="34" charset="0"/>
                <a:ea typeface="Calibri" panose="020F0502020204030204" pitchFamily="34" charset="0"/>
                <a:cs typeface="Arial" panose="020B0604020202020204" pitchFamily="34" charset="0"/>
              </a:rPr>
              <a:t>هو الذي يبين مقدار النجاح أو مقدار زيادة التحصيل أثناء التعلم، أو يبين مقدار أو كمية التحسّن في كل أداء ، كما يحدّد قيمة الإنجاز الحركي من خلال التكرار في عملية التعلم بشكل ناجح أي بوجود قيمة إنجاز واضحة بين محاولة وأخرى، مثلا يمكن للمعلم أو المدرب تسجيل المقدار الذي حققه الفرد عند تعلم مهارة حركية معينة مثل التصويب في كرة السلة، أو في كرة اليد، أو الإرسال أو الضرب الساحق في الكرة الطائرة، أو الدقة في إصابة الهدف بالرماية</a:t>
            </a:r>
            <a:r>
              <a:rPr lang="en-US" sz="4800" b="1" dirty="0">
                <a:effectLst/>
                <a:latin typeface="Calibri" panose="020F0502020204030204" pitchFamily="34" charset="0"/>
                <a:ea typeface="Calibri" panose="020F0502020204030204" pitchFamily="34" charset="0"/>
                <a:cs typeface="Arial" panose="020B0604020202020204" pitchFamily="34" charset="0"/>
              </a:rPr>
              <a:t>.</a:t>
            </a:r>
          </a:p>
          <a:p>
            <a:r>
              <a:rPr lang="en-US" sz="4800" b="1" dirty="0">
                <a:solidFill>
                  <a:srgbClr val="000000"/>
                </a:solidFill>
                <a:effectLst/>
                <a:latin typeface="Simplified Arabic" panose="02020603050405020304" pitchFamily="18" charset="-78"/>
                <a:ea typeface="Calibri" panose="020F0502020204030204" pitchFamily="34" charset="0"/>
              </a:rPr>
              <a:t>.</a:t>
            </a:r>
            <a:endParaRPr lang="en-US" sz="4800" b="1" dirty="0"/>
          </a:p>
        </p:txBody>
      </p:sp>
      <p:pic>
        <p:nvPicPr>
          <p:cNvPr id="12" name="صورة 11">
            <a:extLst>
              <a:ext uri="{FF2B5EF4-FFF2-40B4-BE49-F238E27FC236}">
                <a16:creationId xmlns:a16="http://schemas.microsoft.com/office/drawing/2014/main" id="{280EA5E1-D80F-47FD-B814-824076CC0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 y="5143499"/>
            <a:ext cx="7295490" cy="4738465"/>
          </a:xfrm>
          <a:prstGeom prst="rect">
            <a:avLst/>
          </a:prstGeom>
        </p:spPr>
      </p:pic>
    </p:spTree>
    <p:extLst>
      <p:ext uri="{BB962C8B-B14F-4D97-AF65-F5344CB8AC3E}">
        <p14:creationId xmlns:p14="http://schemas.microsoft.com/office/powerpoint/2010/main" val="189440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5" name="Freeform 2">
            <a:extLst>
              <a:ext uri="{FF2B5EF4-FFF2-40B4-BE49-F238E27FC236}">
                <a16:creationId xmlns:a16="http://schemas.microsoft.com/office/drawing/2014/main" id="{7C613F85-0DB8-4999-9850-4FB1A8164B93}"/>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Rectangle 1">
            <a:extLst>
              <a:ext uri="{FF2B5EF4-FFF2-40B4-BE49-F238E27FC236}">
                <a16:creationId xmlns:a16="http://schemas.microsoft.com/office/drawing/2014/main" id="{D7D76273-6510-4CDF-A929-04307F8795B8}"/>
              </a:ext>
            </a:extLst>
          </p:cNvPr>
          <p:cNvSpPr/>
          <p:nvPr/>
        </p:nvSpPr>
        <p:spPr>
          <a:xfrm>
            <a:off x="3657600" y="1"/>
            <a:ext cx="14630400" cy="6112122"/>
          </a:xfrm>
          <a:prstGeom prst="rect">
            <a:avLst/>
          </a:prstGeom>
        </p:spPr>
        <p:txBody>
          <a:bodyPr wrap="square">
            <a:spAutoFit/>
          </a:bodyPr>
          <a:lstStyle/>
          <a:p>
            <a:pPr algn="ctr" rtl="1">
              <a:lnSpc>
                <a:spcPct val="115000"/>
              </a:lnSpc>
              <a:spcAft>
                <a:spcPts val="1000"/>
              </a:spcAft>
            </a:pPr>
            <a:r>
              <a:rPr lang="ar-SA" sz="4800" b="1" dirty="0">
                <a:effectLst/>
                <a:latin typeface="Calibri" panose="020F0502020204030204" pitchFamily="34" charset="0"/>
                <a:ea typeface="Calibri" panose="020F0502020204030204" pitchFamily="34" charset="0"/>
                <a:cs typeface="Arial" panose="020B0604020202020204" pitchFamily="34" charset="0"/>
              </a:rPr>
              <a:t>منحنى الخطأ: </a:t>
            </a:r>
            <a:endParaRPr lang="ar-IQ" sz="48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SA" sz="4800" b="1" dirty="0">
                <a:effectLst/>
                <a:latin typeface="Calibri" panose="020F0502020204030204" pitchFamily="34" charset="0"/>
                <a:ea typeface="Calibri" panose="020F0502020204030204" pitchFamily="34" charset="0"/>
                <a:cs typeface="Arial" panose="020B0604020202020204" pitchFamily="34" charset="0"/>
              </a:rPr>
              <a:t>وهو عكس منحنى النجاح حيث يقوم المعلم أو المدرب بتسجيل عدد أخطاء المتعلم أو الفرد التي يرتكبها أثناء تعلم مهارة حركية معينة، وبطبيعة الحال كلما تقدم مستوى الفرد في عملية التعلّم، أو كلما اكتسب التوافق الجيد للمهارة الحركية قلت الأخطاء المسجلة، فهو يقيس حالات الفشل أو عدد الأخطاء التي وقع فيها اللاعب أو المتعلم في كل وحدة تدريبية أو تعليمية وهو بهذا عكس منحنى النجاح</a:t>
            </a:r>
            <a:endParaRPr lang="en-US" sz="5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صورة 10">
            <a:extLst>
              <a:ext uri="{FF2B5EF4-FFF2-40B4-BE49-F238E27FC236}">
                <a16:creationId xmlns:a16="http://schemas.microsoft.com/office/drawing/2014/main" id="{46CDBEAB-AC9E-4E2F-9C0E-611FC911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50807"/>
            <a:ext cx="7034984" cy="4132881"/>
          </a:xfrm>
          <a:prstGeom prst="rect">
            <a:avLst/>
          </a:prstGeom>
        </p:spPr>
      </p:pic>
    </p:spTree>
    <p:extLst>
      <p:ext uri="{BB962C8B-B14F-4D97-AF65-F5344CB8AC3E}">
        <p14:creationId xmlns:p14="http://schemas.microsoft.com/office/powerpoint/2010/main" val="336171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8" name="مربع نص 17">
            <a:extLst>
              <a:ext uri="{FF2B5EF4-FFF2-40B4-BE49-F238E27FC236}">
                <a16:creationId xmlns:a16="http://schemas.microsoft.com/office/drawing/2014/main" id="{978D81F9-85DD-46F0-BD9E-30590535B0B6}"/>
              </a:ext>
            </a:extLst>
          </p:cNvPr>
          <p:cNvSpPr txBox="1"/>
          <p:nvPr/>
        </p:nvSpPr>
        <p:spPr>
          <a:xfrm>
            <a:off x="0" y="62217"/>
            <a:ext cx="18288000" cy="6660734"/>
          </a:xfrm>
          <a:prstGeom prst="rect">
            <a:avLst/>
          </a:prstGeom>
          <a:noFill/>
        </p:spPr>
        <p:txBody>
          <a:bodyPr wrap="square">
            <a:spAutoFit/>
          </a:bodyPr>
          <a:lstStyle/>
          <a:p>
            <a:pPr algn="r">
              <a:lnSpc>
                <a:spcPct val="107000"/>
              </a:lnSpc>
              <a:spcAft>
                <a:spcPts val="800"/>
              </a:spcAft>
            </a:pPr>
            <a:r>
              <a:rPr lang="ar-IQ" sz="6600" b="1" dirty="0">
                <a:effectLst/>
                <a:latin typeface="Calibri" panose="020F0502020204030204" pitchFamily="34" charset="0"/>
                <a:ea typeface="Calibri" panose="020F0502020204030204" pitchFamily="34" charset="0"/>
                <a:cs typeface="Arial" panose="020B0604020202020204" pitchFamily="34" charset="0"/>
              </a:rPr>
              <a:t>                          </a:t>
            </a:r>
            <a:r>
              <a:rPr lang="ar-SA" sz="6600" b="1" dirty="0">
                <a:effectLst/>
                <a:latin typeface="Calibri" panose="020F0502020204030204" pitchFamily="34" charset="0"/>
                <a:ea typeface="Calibri" panose="020F0502020204030204" pitchFamily="34" charset="0"/>
                <a:cs typeface="Arial" panose="020B0604020202020204" pitchFamily="34" charset="0"/>
              </a:rPr>
              <a:t>المنحنى الزمني:</a:t>
            </a:r>
            <a:endParaRPr lang="ar-IQ" sz="66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6600" b="1" dirty="0">
                <a:effectLst/>
                <a:latin typeface="Calibri" panose="020F0502020204030204" pitchFamily="34" charset="0"/>
                <a:ea typeface="Calibri" panose="020F0502020204030204" pitchFamily="34" charset="0"/>
                <a:cs typeface="Arial" panose="020B0604020202020204" pitchFamily="34" charset="0"/>
              </a:rPr>
              <a:t> توجد بعض الأنشطة يحتاج فيها معرفة مدى تقدم الفرد الرياضي أثناء عملية التعلم من خلال معرفة الزمن المسجّل للأداء كما هو الحال في ألعاب القوى (سباقات الركض أو في السباحة مثلا، إذ يتضمن تسجيل كمية الوقت اللازمة للأداء وبطبيعة الحال يظهر التحسن في الأداء بنقص الزمن المسجل</a:t>
            </a:r>
            <a:r>
              <a:rPr lang="en-US" sz="6600" b="1"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06410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26" name="Rectangle 14">
            <a:extLst>
              <a:ext uri="{FF2B5EF4-FFF2-40B4-BE49-F238E27FC236}">
                <a16:creationId xmlns:a16="http://schemas.microsoft.com/office/drawing/2014/main" id="{52737FC0-574A-4182-859B-58D2107FEC5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24">
            <a:extLst>
              <a:ext uri="{FF2B5EF4-FFF2-40B4-BE49-F238E27FC236}">
                <a16:creationId xmlns:a16="http://schemas.microsoft.com/office/drawing/2014/main" id="{12E5E4BA-CE16-4D6C-829E-860A6487785D}"/>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5">
            <a:extLst>
              <a:ext uri="{FF2B5EF4-FFF2-40B4-BE49-F238E27FC236}">
                <a16:creationId xmlns:a16="http://schemas.microsoft.com/office/drawing/2014/main" id="{3DE9EA94-F6B9-4203-844B-55B46136EB98}"/>
              </a:ext>
            </a:extLst>
          </p:cNvPr>
          <p:cNvSpPr>
            <a:spLocks noChangeArrowheads="1"/>
          </p:cNvSpPr>
          <p:nvPr/>
        </p:nvSpPr>
        <p:spPr bwMode="auto">
          <a:xfrm rot="10800000" flipV="1">
            <a:off x="0" y="415499"/>
            <a:ext cx="18187983" cy="75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SA" sz="5400" b="1" dirty="0">
                <a:effectLst/>
                <a:latin typeface="Calibri" panose="020F0502020204030204" pitchFamily="34" charset="0"/>
                <a:ea typeface="Calibri" panose="020F0502020204030204" pitchFamily="34" charset="0"/>
                <a:cs typeface="Arial" panose="020B0604020202020204" pitchFamily="34" charset="0"/>
              </a:rPr>
              <a:t>المنحنى الفردي للتعلم: </a:t>
            </a:r>
            <a:endParaRPr lang="ar-IQ" sz="54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lang="ar-SA" sz="5400" b="1" dirty="0">
                <a:effectLst/>
                <a:latin typeface="Calibri" panose="020F0502020204030204" pitchFamily="34" charset="0"/>
                <a:ea typeface="Calibri" panose="020F0502020204030204" pitchFamily="34" charset="0"/>
                <a:cs typeface="Arial" panose="020B0604020202020204" pitchFamily="34" charset="0"/>
              </a:rPr>
              <a:t>هو المنحنى الذي يعبر عن التغير في الأداء للفرد الواحد في موقف تعليمي معين، أو خلال مجموع الوحدات التدريبية أو التعليمية، ونلاحظ أنه في منحنى تعلم الناشئين ظهور بعض الذبذبات في المنحنى وهذا يعود إلى عوامل لم يستطع المتعلم السيطرة عليها ومن تلك العوامل التشتت، وتذبذب الدافعية ما يؤثر على نشاط الفرد المتعلم أثناء التعلم، ولذلك يفضل أن تحصل على عدد من المنحنيات الأفراد مختلفين تحت نفس شروط التعلم ونضيفها إلى بعضها حتى نبعد تأثير التذبذب، وأن المنحنى الفردي للتعلم لا يعبر لنا إلا عن حالة فردية معينة يمكن أن تناقش داخل إطار الشروط العامة للفرد المتعلم</a:t>
            </a:r>
            <a:endParaRPr kumimoji="0" lang="en-US" altLang="en-US" sz="5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8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26" name="Rectangle 14">
            <a:extLst>
              <a:ext uri="{FF2B5EF4-FFF2-40B4-BE49-F238E27FC236}">
                <a16:creationId xmlns:a16="http://schemas.microsoft.com/office/drawing/2014/main" id="{52737FC0-574A-4182-859B-58D2107FEC5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24">
            <a:extLst>
              <a:ext uri="{FF2B5EF4-FFF2-40B4-BE49-F238E27FC236}">
                <a16:creationId xmlns:a16="http://schemas.microsoft.com/office/drawing/2014/main" id="{12E5E4BA-CE16-4D6C-829E-860A6487785D}"/>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5">
            <a:extLst>
              <a:ext uri="{FF2B5EF4-FFF2-40B4-BE49-F238E27FC236}">
                <a16:creationId xmlns:a16="http://schemas.microsoft.com/office/drawing/2014/main" id="{3DE9EA94-F6B9-4203-844B-55B46136EB98}"/>
              </a:ext>
            </a:extLst>
          </p:cNvPr>
          <p:cNvSpPr>
            <a:spLocks noChangeArrowheads="1"/>
          </p:cNvSpPr>
          <p:nvPr/>
        </p:nvSpPr>
        <p:spPr bwMode="auto">
          <a:xfrm rot="10800000" flipV="1">
            <a:off x="0" y="38101"/>
            <a:ext cx="18288000" cy="72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07000"/>
              </a:lnSpc>
              <a:spcAft>
                <a:spcPts val="800"/>
              </a:spcAft>
            </a:pPr>
            <a:r>
              <a:rPr lang="ar-SA" sz="7200" b="1" dirty="0">
                <a:effectLst/>
                <a:latin typeface="Calibri" panose="020F0502020204030204" pitchFamily="34" charset="0"/>
                <a:ea typeface="Calibri" panose="020F0502020204030204" pitchFamily="34" charset="0"/>
                <a:cs typeface="Arial" panose="020B0604020202020204" pitchFamily="34" charset="0"/>
              </a:rPr>
              <a:t>المنحنى الجمعي: </a:t>
            </a:r>
            <a:endParaRPr lang="ar-IQ" sz="72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7200" b="1" dirty="0">
                <a:effectLst/>
                <a:latin typeface="Calibri" panose="020F0502020204030204" pitchFamily="34" charset="0"/>
                <a:ea typeface="Calibri" panose="020F0502020204030204" pitchFamily="34" charset="0"/>
                <a:cs typeface="Arial" panose="020B0604020202020204" pitchFamily="34" charset="0"/>
              </a:rPr>
              <a:t>هو من أبسط الطرائق التي تستعمل في تكوين المنحنى الجمعي فهو المنحنى الذي يأخذ المعدل الوسط الحسابي) للاعبين أو المتعلمين ويرسم</a:t>
            </a:r>
            <a:r>
              <a:rPr lang="ar-IQ" sz="7200" b="1" dirty="0">
                <a:effectLst/>
                <a:latin typeface="Calibri" panose="020F0502020204030204" pitchFamily="34" charset="0"/>
                <a:ea typeface="Calibri" panose="020F0502020204030204" pitchFamily="34" charset="0"/>
                <a:cs typeface="Arial" panose="020B0604020202020204" pitchFamily="34" charset="0"/>
              </a:rPr>
              <a:t> </a:t>
            </a:r>
            <a:r>
              <a:rPr lang="ar-SA" sz="7200" b="1" dirty="0" err="1">
                <a:effectLst/>
                <a:latin typeface="Calibri" panose="020F0502020204030204" pitchFamily="34" charset="0"/>
                <a:ea typeface="Calibri" panose="020F0502020204030204" pitchFamily="34" charset="0"/>
                <a:cs typeface="Arial" panose="020B0604020202020204" pitchFamily="34" charset="0"/>
              </a:rPr>
              <a:t>يمنحنى</a:t>
            </a:r>
            <a:r>
              <a:rPr lang="ar-SA" sz="7200" b="1" dirty="0">
                <a:effectLst/>
                <a:latin typeface="Calibri" panose="020F0502020204030204" pitchFamily="34" charset="0"/>
                <a:ea typeface="Calibri" panose="020F0502020204030204" pitchFamily="34" charset="0"/>
                <a:cs typeface="Arial" panose="020B0604020202020204" pitchFamily="34" charset="0"/>
              </a:rPr>
              <a:t> إن كان سلبيًا أو إيجابيًا، بمعنى آخر أنه يقيس معدل إنجاز الفريق، وهذه الطريقة تستعمل في حالة تساوي العدد الكلي للمحاولات بالنسبة لجميع الأفراد</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512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26" name="Rectangle 14">
            <a:extLst>
              <a:ext uri="{FF2B5EF4-FFF2-40B4-BE49-F238E27FC236}">
                <a16:creationId xmlns:a16="http://schemas.microsoft.com/office/drawing/2014/main" id="{52737FC0-574A-4182-859B-58D2107FEC5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24">
            <a:extLst>
              <a:ext uri="{FF2B5EF4-FFF2-40B4-BE49-F238E27FC236}">
                <a16:creationId xmlns:a16="http://schemas.microsoft.com/office/drawing/2014/main" id="{12E5E4BA-CE16-4D6C-829E-860A6487785D}"/>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5">
            <a:extLst>
              <a:ext uri="{FF2B5EF4-FFF2-40B4-BE49-F238E27FC236}">
                <a16:creationId xmlns:a16="http://schemas.microsoft.com/office/drawing/2014/main" id="{3DE9EA94-F6B9-4203-844B-55B46136EB98}"/>
              </a:ext>
            </a:extLst>
          </p:cNvPr>
          <p:cNvSpPr>
            <a:spLocks noChangeArrowheads="1"/>
          </p:cNvSpPr>
          <p:nvPr/>
        </p:nvSpPr>
        <p:spPr bwMode="auto">
          <a:xfrm rot="10800000" flipV="1">
            <a:off x="0" y="605986"/>
            <a:ext cx="18288000" cy="982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07000"/>
              </a:lnSpc>
              <a:spcAft>
                <a:spcPts val="800"/>
              </a:spcAft>
            </a:pPr>
            <a:r>
              <a:rPr lang="ar-IQ" sz="7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اشكال المنحنيات </a:t>
            </a:r>
          </a:p>
          <a:p>
            <a:pPr algn="r">
              <a:lnSpc>
                <a:spcPct val="107000"/>
              </a:lnSpc>
              <a:spcAft>
                <a:spcPts val="800"/>
              </a:spcAft>
            </a:pPr>
            <a:r>
              <a:rPr lang="ar-SA" sz="7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هناك أشكال لمنحنيات التعلم تسمى الأشكال الإحصائية لمنحنيات التعلم وهي</a:t>
            </a:r>
            <a:endParaRPr lang="ar-IQ" sz="7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7200" b="1" u="sng" dirty="0">
                <a:solidFill>
                  <a:srgbClr val="0070C0"/>
                </a:solidFill>
                <a:effectLst/>
                <a:latin typeface="Calibri" panose="020F0502020204030204" pitchFamily="34" charset="0"/>
                <a:ea typeface="Calibri" panose="020F0502020204030204" pitchFamily="34" charset="0"/>
                <a:cs typeface="Arial" panose="020B0604020202020204" pitchFamily="34" charset="0"/>
              </a:rPr>
              <a:t>1- </a:t>
            </a:r>
            <a:r>
              <a:rPr lang="ar-SA" sz="7200" b="1" u="sng" dirty="0">
                <a:solidFill>
                  <a:srgbClr val="0070C0"/>
                </a:solidFill>
                <a:effectLst/>
                <a:latin typeface="Calibri" panose="020F0502020204030204" pitchFamily="34" charset="0"/>
                <a:ea typeface="Calibri" panose="020F0502020204030204" pitchFamily="34" charset="0"/>
                <a:cs typeface="Arial" panose="020B0604020202020204" pitchFamily="34" charset="0"/>
              </a:rPr>
              <a:t>منحنيات التعلم السلبية ذات البداية السريعة</a:t>
            </a:r>
            <a:endParaRPr lang="ar-IQ" sz="7200" b="1" u="sng"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7200" b="1" dirty="0">
                <a:effectLst/>
                <a:latin typeface="Calibri" panose="020F0502020204030204" pitchFamily="34" charset="0"/>
                <a:ea typeface="Calibri" panose="020F0502020204030204" pitchFamily="34" charset="0"/>
                <a:cs typeface="Arial" panose="020B0604020202020204" pitchFamily="34" charset="0"/>
              </a:rPr>
              <a:t>إن هذا الشكل من منحنيات التعلم يظهر تحسنا واضحًا وسريعا للمراحل الأولى من التعلم فهي تسمى أحيانًا بمنحنيات البداية السريعة، ويُعزى هذا التحسن أو التطور</a:t>
            </a:r>
            <a:r>
              <a:rPr lang="ar-IQ" sz="7200" b="1" dirty="0">
                <a:latin typeface="Calibri" panose="020F0502020204030204" pitchFamily="34" charset="0"/>
                <a:ea typeface="Calibri" panose="020F0502020204030204" pitchFamily="34" charset="0"/>
                <a:cs typeface="Arial" panose="020B0604020202020204" pitchFamily="34" charset="0"/>
              </a:rPr>
              <a:t> </a:t>
            </a:r>
            <a:r>
              <a:rPr lang="ar-SA" sz="7200" b="1" dirty="0">
                <a:effectLst/>
                <a:latin typeface="Calibri" panose="020F0502020204030204" pitchFamily="34" charset="0"/>
                <a:ea typeface="Calibri" panose="020F0502020204030204" pitchFamily="34" charset="0"/>
                <a:cs typeface="Arial" panose="020B0604020202020204" pitchFamily="34" charset="0"/>
              </a:rPr>
              <a:t>السريع إلى أسباب عدة ومنها ما يأتي</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269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26" name="Rectangle 14">
            <a:extLst>
              <a:ext uri="{FF2B5EF4-FFF2-40B4-BE49-F238E27FC236}">
                <a16:creationId xmlns:a16="http://schemas.microsoft.com/office/drawing/2014/main" id="{52737FC0-574A-4182-859B-58D2107FEC5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24">
            <a:extLst>
              <a:ext uri="{FF2B5EF4-FFF2-40B4-BE49-F238E27FC236}">
                <a16:creationId xmlns:a16="http://schemas.microsoft.com/office/drawing/2014/main" id="{12E5E4BA-CE16-4D6C-829E-860A6487785D}"/>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5">
            <a:extLst>
              <a:ext uri="{FF2B5EF4-FFF2-40B4-BE49-F238E27FC236}">
                <a16:creationId xmlns:a16="http://schemas.microsoft.com/office/drawing/2014/main" id="{3DE9EA94-F6B9-4203-844B-55B46136EB98}"/>
              </a:ext>
            </a:extLst>
          </p:cNvPr>
          <p:cNvSpPr>
            <a:spLocks noChangeArrowheads="1"/>
          </p:cNvSpPr>
          <p:nvPr/>
        </p:nvSpPr>
        <p:spPr bwMode="auto">
          <a:xfrm rot="10800000" flipV="1">
            <a:off x="0" y="38101"/>
            <a:ext cx="18288000" cy="577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07000"/>
              </a:lnSpc>
              <a:spcAft>
                <a:spcPts val="800"/>
              </a:spcAft>
            </a:pPr>
            <a:r>
              <a:rPr lang="ar-IQ" sz="5400" b="1" dirty="0">
                <a:solidFill>
                  <a:srgbClr val="FF0000"/>
                </a:solidFill>
                <a:latin typeface="Calibri" panose="020F0502020204030204" pitchFamily="34" charset="0"/>
                <a:ea typeface="Calibri" panose="020F0502020204030204" pitchFamily="34" charset="0"/>
              </a:rPr>
              <a:t>أ - </a:t>
            </a:r>
            <a:r>
              <a:rPr lang="ar-SA" sz="5400" b="1" dirty="0">
                <a:solidFill>
                  <a:srgbClr val="FF0000"/>
                </a:solidFill>
                <a:effectLst/>
                <a:latin typeface="Calibri" panose="020F0502020204030204" pitchFamily="34" charset="0"/>
                <a:ea typeface="Calibri" panose="020F0502020204030204" pitchFamily="34" charset="0"/>
              </a:rPr>
              <a:t>عندما يكون للمتعلم خبرة سابقة بالموقف التعليمي</a:t>
            </a:r>
            <a:endParaRPr lang="ar-IQ" sz="5400" b="1" dirty="0">
              <a:solidFill>
                <a:srgbClr val="FF0000"/>
              </a:solidFill>
              <a:effectLst/>
              <a:latin typeface="Calibri" panose="020F0502020204030204" pitchFamily="34" charset="0"/>
              <a:ea typeface="Calibri" panose="020F0502020204030204" pitchFamily="34" charset="0"/>
            </a:endParaRPr>
          </a:p>
          <a:p>
            <a:pPr algn="ctr">
              <a:lnSpc>
                <a:spcPct val="107000"/>
              </a:lnSpc>
              <a:spcAft>
                <a:spcPts val="800"/>
              </a:spcAft>
            </a:pPr>
            <a:r>
              <a:rPr lang="ar-SA" sz="5400" b="1" dirty="0">
                <a:solidFill>
                  <a:srgbClr val="FF0000"/>
                </a:solidFill>
                <a:effectLst/>
                <a:latin typeface="Calibri" panose="020F0502020204030204" pitchFamily="34" charset="0"/>
                <a:ea typeface="Calibri" panose="020F0502020204030204" pitchFamily="34" charset="0"/>
              </a:rPr>
              <a:t>ب </a:t>
            </a:r>
            <a:r>
              <a:rPr lang="ar-IQ" sz="5400" b="1" dirty="0">
                <a:solidFill>
                  <a:srgbClr val="FF0000"/>
                </a:solidFill>
                <a:effectLst/>
                <a:latin typeface="Calibri" panose="020F0502020204030204" pitchFamily="34" charset="0"/>
                <a:ea typeface="Calibri" panose="020F0502020204030204" pitchFamily="34" charset="0"/>
              </a:rPr>
              <a:t>- </a:t>
            </a:r>
            <a:r>
              <a:rPr lang="ar-SA" sz="5400" b="1" dirty="0">
                <a:effectLst/>
                <a:latin typeface="Calibri" panose="020F0502020204030204" pitchFamily="34" charset="0"/>
                <a:ea typeface="Calibri" panose="020F0502020204030204" pitchFamily="34" charset="0"/>
              </a:rPr>
              <a:t>عندما يكتسب المتعلم الصورة الكلية للموقف التعليمي في بداية التعلم ثم يقوم</a:t>
            </a:r>
            <a:r>
              <a:rPr lang="ar-IQ" sz="5400" b="1" dirty="0">
                <a:effectLst/>
                <a:latin typeface="Calibri" panose="020F0502020204030204" pitchFamily="34" charset="0"/>
                <a:ea typeface="Calibri" panose="020F0502020204030204" pitchFamily="34" charset="0"/>
              </a:rPr>
              <a:t> </a:t>
            </a:r>
            <a:r>
              <a:rPr lang="ar-SA" sz="5400" b="1" dirty="0">
                <a:effectLst/>
                <a:latin typeface="Calibri" panose="020F0502020204030204" pitchFamily="34" charset="0"/>
                <a:ea typeface="Calibri" panose="020F0502020204030204" pitchFamily="34" charset="0"/>
              </a:rPr>
              <a:t>بإتقان التفاصيل</a:t>
            </a:r>
            <a:r>
              <a:rPr lang="en-US" sz="5400" b="1" dirty="0">
                <a:effectLst/>
                <a:latin typeface="Calibri" panose="020F0502020204030204" pitchFamily="34" charset="0"/>
                <a:ea typeface="Calibri" panose="020F0502020204030204" pitchFamily="34" charset="0"/>
              </a:rPr>
              <a:t> </a:t>
            </a:r>
          </a:p>
          <a:p>
            <a:pPr algn="ctr">
              <a:lnSpc>
                <a:spcPct val="107000"/>
              </a:lnSpc>
              <a:spcAft>
                <a:spcPts val="800"/>
              </a:spcAft>
            </a:pPr>
            <a:r>
              <a:rPr lang="ar-SA" sz="5400" b="1" dirty="0">
                <a:solidFill>
                  <a:srgbClr val="00B050"/>
                </a:solidFill>
                <a:effectLst/>
                <a:latin typeface="Calibri" panose="020F0502020204030204" pitchFamily="34" charset="0"/>
                <a:ea typeface="Calibri" panose="020F0502020204030204" pitchFamily="34" charset="0"/>
              </a:rPr>
              <a:t>ج- يقوم المتعلم بتنظيم الموقف التعليمي</a:t>
            </a:r>
            <a:endParaRPr lang="ar-IQ" sz="5400" b="1" dirty="0">
              <a:solidFill>
                <a:srgbClr val="00B050"/>
              </a:solidFill>
              <a:effectLst/>
              <a:latin typeface="Calibri" panose="020F0502020204030204" pitchFamily="34" charset="0"/>
              <a:ea typeface="Calibri" panose="020F0502020204030204" pitchFamily="34" charset="0"/>
            </a:endParaRPr>
          </a:p>
          <a:p>
            <a:pPr algn="ctr">
              <a:lnSpc>
                <a:spcPct val="107000"/>
              </a:lnSpc>
              <a:spcAft>
                <a:spcPts val="800"/>
              </a:spcAft>
            </a:pPr>
            <a:r>
              <a:rPr lang="ar-SA" sz="5400" b="1" dirty="0">
                <a:solidFill>
                  <a:srgbClr val="0070C0"/>
                </a:solidFill>
                <a:effectLst/>
                <a:latin typeface="Calibri" panose="020F0502020204030204" pitchFamily="34" charset="0"/>
                <a:ea typeface="Calibri" panose="020F0502020204030204" pitchFamily="34" charset="0"/>
              </a:rPr>
              <a:t>د - أن يكون الموقف التعليمي سهلا حيث يدرك المتعلم الأجزاء والعلاقات بسهولة</a:t>
            </a:r>
            <a:endParaRPr lang="ar-IQ" sz="5400" b="1" dirty="0">
              <a:solidFill>
                <a:srgbClr val="0070C0"/>
              </a:solidFill>
              <a:effectLst/>
              <a:latin typeface="Calibri" panose="020F0502020204030204" pitchFamily="34" charset="0"/>
              <a:ea typeface="Calibri" panose="020F0502020204030204" pitchFamily="34" charset="0"/>
            </a:endParaRPr>
          </a:p>
          <a:p>
            <a:pPr algn="ctr">
              <a:lnSpc>
                <a:spcPct val="107000"/>
              </a:lnSpc>
              <a:spcAft>
                <a:spcPts val="800"/>
              </a:spcAft>
            </a:pPr>
            <a:r>
              <a:rPr lang="ar-SA" sz="5400" b="1" dirty="0">
                <a:solidFill>
                  <a:srgbClr val="FF0000"/>
                </a:solidFill>
                <a:effectLst/>
                <a:latin typeface="Calibri" panose="020F0502020204030204" pitchFamily="34" charset="0"/>
                <a:ea typeface="Calibri" panose="020F0502020204030204" pitchFamily="34" charset="0"/>
              </a:rPr>
              <a:t>هـ - أن يكون لدى المتعلم حماس واستعداد عالي للتعلم</a:t>
            </a:r>
            <a:endParaRPr lang="ar-IQ" sz="5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صورة 9">
            <a:extLst>
              <a:ext uri="{FF2B5EF4-FFF2-40B4-BE49-F238E27FC236}">
                <a16:creationId xmlns:a16="http://schemas.microsoft.com/office/drawing/2014/main" id="{8ED03A0C-0B30-4C46-ABA0-B42000D71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5811157"/>
            <a:ext cx="8559800" cy="4064255"/>
          </a:xfrm>
          <a:prstGeom prst="rect">
            <a:avLst/>
          </a:prstGeom>
        </p:spPr>
      </p:pic>
    </p:spTree>
    <p:extLst>
      <p:ext uri="{BB962C8B-B14F-4D97-AF65-F5344CB8AC3E}">
        <p14:creationId xmlns:p14="http://schemas.microsoft.com/office/powerpoint/2010/main" val="131171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مربع نص 13">
            <a:extLst>
              <a:ext uri="{FF2B5EF4-FFF2-40B4-BE49-F238E27FC236}">
                <a16:creationId xmlns:a16="http://schemas.microsoft.com/office/drawing/2014/main" id="{0AAF1484-2593-445D-A7C4-99EB548C2AA0}"/>
              </a:ext>
            </a:extLst>
          </p:cNvPr>
          <p:cNvSpPr txBox="1"/>
          <p:nvPr/>
        </p:nvSpPr>
        <p:spPr>
          <a:xfrm>
            <a:off x="-304800" y="27214"/>
            <a:ext cx="18592800" cy="282250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ar-IQ" sz="66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2- </a:t>
            </a:r>
            <a:r>
              <a:rPr kumimoji="0" lang="ar-SA" sz="66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منحنيات التعلم الإيجابية المنحنيات ذات البداية البطيئة</a:t>
            </a:r>
            <a:r>
              <a:rPr kumimoji="0" lang="en-US" sz="66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في هذه المنحنيات يكون مقدار وكمية التحسن بطيئا في المراحل الأولى للتعلم، ثم يزداد معدل التحسن تدريجيا مع التقدم في محاولات التعلم ويسمى هذا النوع من المنحنيات</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67956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مربع نص 13">
            <a:extLst>
              <a:ext uri="{FF2B5EF4-FFF2-40B4-BE49-F238E27FC236}">
                <a16:creationId xmlns:a16="http://schemas.microsoft.com/office/drawing/2014/main" id="{0AAF1484-2593-445D-A7C4-99EB548C2AA0}"/>
              </a:ext>
            </a:extLst>
          </p:cNvPr>
          <p:cNvSpPr txBox="1"/>
          <p:nvPr/>
        </p:nvSpPr>
        <p:spPr>
          <a:xfrm>
            <a:off x="4876800" y="0"/>
            <a:ext cx="13411200" cy="9447138"/>
          </a:xfrm>
          <a:prstGeom prst="rect">
            <a:avLst/>
          </a:prstGeom>
          <a:noFill/>
        </p:spPr>
        <p:txBody>
          <a:bodyPr wrap="square">
            <a:spAutoFit/>
          </a:bodyPr>
          <a:lstStyle/>
          <a:p>
            <a:pPr algn="ctr">
              <a:lnSpc>
                <a:spcPct val="107000"/>
              </a:lnSpc>
              <a:spcAft>
                <a:spcPts val="800"/>
              </a:spcAft>
            </a:pPr>
            <a:r>
              <a:rPr lang="ar-SA" sz="4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أ</a:t>
            </a:r>
            <a:r>
              <a:rPr lang="ar-SA" sz="60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ن يكون الموقف التعليمي الذي يمر به المتعلم صعبا ومعقدًا</a:t>
            </a:r>
            <a:endParaRPr lang="en-US" sz="60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ب - تدخل التعلم السابق تدخلا سلبيا في الموقف التعليمي</a:t>
            </a:r>
            <a:endParaRPr lang="en-US" sz="60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highlight>
                  <a:srgbClr val="00FFFF"/>
                </a:highlight>
                <a:latin typeface="Calibri" panose="020F0502020204030204" pitchFamily="34" charset="0"/>
                <a:ea typeface="Calibri" panose="020F0502020204030204" pitchFamily="34" charset="0"/>
                <a:cs typeface="Arial" panose="020B0604020202020204" pitchFamily="34" charset="0"/>
              </a:rPr>
              <a:t>ج- وجود صعوبة في تكوين صورة عامة وكلية للأداء في بداية التعلم</a:t>
            </a:r>
            <a:endParaRPr lang="en-US" sz="6000" b="1" dirty="0">
              <a:effectLst/>
              <a:highlight>
                <a:srgbClr val="00FFFF"/>
              </a:highligh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د </a:t>
            </a:r>
            <a:r>
              <a:rPr lang="ar-IQ"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 </a:t>
            </a:r>
            <a:r>
              <a:rPr lang="ar-SA"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أن لا يكون للمتعلم خبرة سابقة لموضوع التعلم</a:t>
            </a:r>
            <a:r>
              <a:rPr lang="ar-IQ"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r>
              <a:rPr lang="ar-SA" sz="6000" b="1" dirty="0">
                <a:effectLst/>
                <a:highlight>
                  <a:srgbClr val="FF00FF"/>
                </a:highlight>
                <a:latin typeface="Calibri" panose="020F0502020204030204" pitchFamily="34" charset="0"/>
                <a:ea typeface="Calibri" panose="020F0502020204030204" pitchFamily="34" charset="0"/>
                <a:cs typeface="Arial" panose="020B0604020202020204" pitchFamily="34" charset="0"/>
              </a:rPr>
              <a:t>هـ - نقص حماس واستعداد المتعلم في بداية التعلم</a:t>
            </a:r>
            <a:endParaRPr lang="en-US" sz="6000" b="1"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highlight>
                  <a:srgbClr val="FF00FF"/>
                </a:highlight>
                <a:latin typeface="Calibri" panose="020F0502020204030204" pitchFamily="34" charset="0"/>
                <a:ea typeface="Calibri" panose="020F0502020204030204" pitchFamily="34" charset="0"/>
                <a:cs typeface="Arial" panose="020B0604020202020204" pitchFamily="34" charset="0"/>
              </a:rPr>
              <a:t>لمنحنى النموذجي للتعلم</a:t>
            </a:r>
            <a:endParaRPr lang="en-US" sz="6000" b="1"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p:txBody>
      </p:sp>
      <p:pic>
        <p:nvPicPr>
          <p:cNvPr id="12" name="صورة 11">
            <a:extLst>
              <a:ext uri="{FF2B5EF4-FFF2-40B4-BE49-F238E27FC236}">
                <a16:creationId xmlns:a16="http://schemas.microsoft.com/office/drawing/2014/main" id="{6A416F2E-8412-4583-846F-1B710D021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2" y="0"/>
            <a:ext cx="4862408" cy="9731787"/>
          </a:xfrm>
          <a:prstGeom prst="rect">
            <a:avLst/>
          </a:prstGeom>
        </p:spPr>
      </p:pic>
    </p:spTree>
    <p:extLst>
      <p:ext uri="{BB962C8B-B14F-4D97-AF65-F5344CB8AC3E}">
        <p14:creationId xmlns:p14="http://schemas.microsoft.com/office/powerpoint/2010/main" val="396757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مربع نص 17">
            <a:extLst>
              <a:ext uri="{FF2B5EF4-FFF2-40B4-BE49-F238E27FC236}">
                <a16:creationId xmlns:a16="http://schemas.microsoft.com/office/drawing/2014/main" id="{BA32298B-4A89-4E91-BE54-AA2A9582F8AB}"/>
              </a:ext>
            </a:extLst>
          </p:cNvPr>
          <p:cNvSpPr txBox="1"/>
          <p:nvPr/>
        </p:nvSpPr>
        <p:spPr>
          <a:xfrm>
            <a:off x="4800600" y="-38100"/>
            <a:ext cx="13439671" cy="1564916"/>
          </a:xfrm>
          <a:prstGeom prst="rect">
            <a:avLst/>
          </a:prstGeom>
          <a:noFill/>
        </p:spPr>
        <p:txBody>
          <a:bodyPr wrap="square">
            <a:spAutoFit/>
          </a:bodyPr>
          <a:lstStyle/>
          <a:p>
            <a:pPr algn="r">
              <a:lnSpc>
                <a:spcPct val="107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                    </a:t>
            </a:r>
            <a:r>
              <a:rPr lang="ar-IQ" sz="6600" b="1" u="sng" dirty="0">
                <a:effectLst/>
                <a:highlight>
                  <a:srgbClr val="FF00FF"/>
                </a:highlight>
                <a:latin typeface="Calibri" panose="020F0502020204030204" pitchFamily="34" charset="0"/>
                <a:ea typeface="Calibri" panose="020F0502020204030204" pitchFamily="34" charset="0"/>
                <a:cs typeface="Arial" panose="020B0604020202020204" pitchFamily="34" charset="0"/>
              </a:rPr>
              <a:t>3- المنحنى النموذجي للتعلم </a:t>
            </a:r>
          </a:p>
          <a:p>
            <a:pPr algn="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مربع نص 16">
            <a:extLst>
              <a:ext uri="{FF2B5EF4-FFF2-40B4-BE49-F238E27FC236}">
                <a16:creationId xmlns:a16="http://schemas.microsoft.com/office/drawing/2014/main" id="{396831B0-CE66-4052-9BC9-46B7417DB8FD}"/>
              </a:ext>
            </a:extLst>
          </p:cNvPr>
          <p:cNvSpPr txBox="1"/>
          <p:nvPr/>
        </p:nvSpPr>
        <p:spPr>
          <a:xfrm>
            <a:off x="5410202" y="964202"/>
            <a:ext cx="12830069" cy="8746240"/>
          </a:xfrm>
          <a:prstGeom prst="rect">
            <a:avLst/>
          </a:prstGeom>
          <a:noFill/>
        </p:spPr>
        <p:txBody>
          <a:bodyPr wrap="square">
            <a:spAutoFit/>
          </a:bodyPr>
          <a:lstStyle/>
          <a:p>
            <a:pPr algn="r">
              <a:lnSpc>
                <a:spcPct val="107000"/>
              </a:lnSpc>
              <a:spcAft>
                <a:spcPts val="800"/>
              </a:spcAft>
            </a:pPr>
            <a:r>
              <a:rPr lang="ar-SA" sz="4800" b="1" dirty="0">
                <a:effectLst/>
                <a:latin typeface="Calibri" panose="020F0502020204030204" pitchFamily="34" charset="0"/>
                <a:ea typeface="Calibri" panose="020F0502020204030204" pitchFamily="34" charset="0"/>
                <a:cs typeface="Arial" panose="020B0604020202020204" pitchFamily="34" charset="0"/>
              </a:rPr>
              <a:t>يقترب هذا النموذج من الحرف </a:t>
            </a:r>
            <a:r>
              <a:rPr lang="ar-IQ" sz="4800" b="1" dirty="0">
                <a:effectLst/>
                <a:latin typeface="Calibri" panose="020F0502020204030204" pitchFamily="34" charset="0"/>
                <a:ea typeface="Calibri" panose="020F0502020204030204" pitchFamily="34" charset="0"/>
                <a:cs typeface="Arial" panose="020B0604020202020204" pitchFamily="34" charset="0"/>
              </a:rPr>
              <a:t>(اس) </a:t>
            </a:r>
            <a:r>
              <a:rPr lang="ar-SA" sz="4800" b="1" dirty="0">
                <a:effectLst/>
                <a:latin typeface="Calibri" panose="020F0502020204030204" pitchFamily="34" charset="0"/>
                <a:ea typeface="Calibri" panose="020F0502020204030204" pitchFamily="34" charset="0"/>
                <a:cs typeface="Arial" panose="020B0604020202020204" pitchFamily="34" charset="0"/>
              </a:rPr>
              <a:t>ويلاحظ أن التقدم في النصف الأول بطيء بينما التقدم في النصف الثاني سريع وهذا المنحنى افتراضي وقليل ما يحدث في الواقع حيث ينطبق هذا المنحنى على الشخص الذي يبدأ في التعلم دون سابق خبرة تماما في عملية التعلم، ويأخذ زمنا طويلا في التعلم، وتكون زيادة التحسن في البداية قليلة ثم تزداد درجتها بالتدرج ثم يبدأ بالنقصان هذه الزيادة في النصف الأول من المنحنى زيادة إيجابية بينما تكون الزيادة سلبية في النصف الثاني، والسبب أن معظم منحنيات التعلم التي نحصل عليها تكون من نوع منحنيات الزيادة السلبية لأن الفرد يبدأ بالتعلم ولديه عادة خبرات سابقة في العملية التعليمية</a:t>
            </a:r>
            <a:endParaRPr lang="en-US" sz="4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موصل: منحني 15">
            <a:extLst>
              <a:ext uri="{FF2B5EF4-FFF2-40B4-BE49-F238E27FC236}">
                <a16:creationId xmlns:a16="http://schemas.microsoft.com/office/drawing/2014/main" id="{44D5BE77-27D4-4FD6-A7C9-CA659648961B}"/>
              </a:ext>
            </a:extLst>
          </p:cNvPr>
          <p:cNvCxnSpPr>
            <a:cxnSpLocks/>
          </p:cNvCxnSpPr>
          <p:nvPr/>
        </p:nvCxnSpPr>
        <p:spPr>
          <a:xfrm flipV="1">
            <a:off x="1191725" y="4255872"/>
            <a:ext cx="4052144" cy="3937170"/>
          </a:xfrm>
          <a:prstGeom prst="curvedConnector3">
            <a:avLst/>
          </a:prstGeom>
        </p:spPr>
        <p:style>
          <a:lnRef idx="3">
            <a:schemeClr val="accent2"/>
          </a:lnRef>
          <a:fillRef idx="0">
            <a:schemeClr val="accent2"/>
          </a:fillRef>
          <a:effectRef idx="2">
            <a:schemeClr val="accent2"/>
          </a:effectRef>
          <a:fontRef idx="minor">
            <a:schemeClr val="tx1"/>
          </a:fontRef>
        </p:style>
      </p:cxnSp>
      <p:cxnSp>
        <p:nvCxnSpPr>
          <p:cNvPr id="32" name="رابط مستقيم 31">
            <a:extLst>
              <a:ext uri="{FF2B5EF4-FFF2-40B4-BE49-F238E27FC236}">
                <a16:creationId xmlns:a16="http://schemas.microsoft.com/office/drawing/2014/main" id="{E927ADBC-C089-44F6-8F47-28ADA750A62D}"/>
              </a:ext>
            </a:extLst>
          </p:cNvPr>
          <p:cNvCxnSpPr/>
          <p:nvPr/>
        </p:nvCxnSpPr>
        <p:spPr>
          <a:xfrm>
            <a:off x="1165319" y="2911477"/>
            <a:ext cx="0" cy="5378446"/>
          </a:xfrm>
          <a:prstGeom prst="line">
            <a:avLst/>
          </a:prstGeom>
        </p:spPr>
        <p:style>
          <a:lnRef idx="3">
            <a:schemeClr val="dk1"/>
          </a:lnRef>
          <a:fillRef idx="0">
            <a:schemeClr val="dk1"/>
          </a:fillRef>
          <a:effectRef idx="2">
            <a:schemeClr val="dk1"/>
          </a:effectRef>
          <a:fontRef idx="minor">
            <a:schemeClr val="tx1"/>
          </a:fontRef>
        </p:style>
      </p:cxnSp>
      <p:cxnSp>
        <p:nvCxnSpPr>
          <p:cNvPr id="34" name="رابط مستقيم 33">
            <a:extLst>
              <a:ext uri="{FF2B5EF4-FFF2-40B4-BE49-F238E27FC236}">
                <a16:creationId xmlns:a16="http://schemas.microsoft.com/office/drawing/2014/main" id="{B2FDC074-CB35-451D-824E-1AE74BC4EBAC}"/>
              </a:ext>
            </a:extLst>
          </p:cNvPr>
          <p:cNvCxnSpPr/>
          <p:nvPr/>
        </p:nvCxnSpPr>
        <p:spPr>
          <a:xfrm>
            <a:off x="1139915" y="8270148"/>
            <a:ext cx="4350775" cy="0"/>
          </a:xfrm>
          <a:prstGeom prst="line">
            <a:avLst/>
          </a:prstGeom>
        </p:spPr>
        <p:style>
          <a:lnRef idx="3">
            <a:schemeClr val="dk1"/>
          </a:lnRef>
          <a:fillRef idx="0">
            <a:schemeClr val="dk1"/>
          </a:fillRef>
          <a:effectRef idx="2">
            <a:schemeClr val="dk1"/>
          </a:effectRef>
          <a:fontRef idx="minor">
            <a:schemeClr val="tx1"/>
          </a:fontRef>
        </p:style>
      </p:cxnSp>
      <p:sp>
        <p:nvSpPr>
          <p:cNvPr id="35" name="مستطيل 34">
            <a:extLst>
              <a:ext uri="{FF2B5EF4-FFF2-40B4-BE49-F238E27FC236}">
                <a16:creationId xmlns:a16="http://schemas.microsoft.com/office/drawing/2014/main" id="{61F1E6FA-7A98-40AD-8E46-956AF9D460C2}"/>
              </a:ext>
            </a:extLst>
          </p:cNvPr>
          <p:cNvSpPr/>
          <p:nvPr/>
        </p:nvSpPr>
        <p:spPr>
          <a:xfrm>
            <a:off x="10003" y="4393376"/>
            <a:ext cx="107296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4000" dirty="0"/>
              <a:t>ا</a:t>
            </a:r>
            <a:r>
              <a:rPr lang="ar-IQ" sz="4000" b="1" dirty="0"/>
              <a:t>لاداء</a:t>
            </a:r>
            <a:endParaRPr lang="en-US" sz="4000" b="1" dirty="0"/>
          </a:p>
        </p:txBody>
      </p:sp>
      <p:sp>
        <p:nvSpPr>
          <p:cNvPr id="36" name="مستطيل 35">
            <a:extLst>
              <a:ext uri="{FF2B5EF4-FFF2-40B4-BE49-F238E27FC236}">
                <a16:creationId xmlns:a16="http://schemas.microsoft.com/office/drawing/2014/main" id="{BD09A301-C925-4709-B54A-0A4217A0D867}"/>
              </a:ext>
            </a:extLst>
          </p:cNvPr>
          <p:cNvSpPr/>
          <p:nvPr/>
        </p:nvSpPr>
        <p:spPr>
          <a:xfrm>
            <a:off x="2936050" y="8458740"/>
            <a:ext cx="1536042"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4000" dirty="0"/>
              <a:t>التكرار</a:t>
            </a:r>
            <a:endParaRPr lang="en-US" sz="4000" b="1" dirty="0"/>
          </a:p>
        </p:txBody>
      </p:sp>
    </p:spTree>
    <p:extLst>
      <p:ext uri="{BB962C8B-B14F-4D97-AF65-F5344CB8AC3E}">
        <p14:creationId xmlns:p14="http://schemas.microsoft.com/office/powerpoint/2010/main" val="94147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مربع نص 14">
            <a:extLst>
              <a:ext uri="{FF2B5EF4-FFF2-40B4-BE49-F238E27FC236}">
                <a16:creationId xmlns:a16="http://schemas.microsoft.com/office/drawing/2014/main" id="{1D38548E-AE6A-402A-B4E8-7291651C7A92}"/>
              </a:ext>
            </a:extLst>
          </p:cNvPr>
          <p:cNvSpPr txBox="1"/>
          <p:nvPr/>
        </p:nvSpPr>
        <p:spPr>
          <a:xfrm>
            <a:off x="4086329" y="9648"/>
            <a:ext cx="14201671" cy="5262979"/>
          </a:xfrm>
          <a:prstGeom prst="rect">
            <a:avLst/>
          </a:prstGeom>
          <a:noFill/>
        </p:spPr>
        <p:txBody>
          <a:bodyPr wrap="square">
            <a:spAutoFit/>
          </a:bodyPr>
          <a:lstStyle/>
          <a:p>
            <a:pPr algn="ctr"/>
            <a:r>
              <a:rPr lang="ar-IQ" sz="4400" b="1" dirty="0">
                <a:solidFill>
                  <a:srgbClr val="000000"/>
                </a:solidFill>
                <a:effectLst/>
                <a:ea typeface="Calibri" panose="020F0502020204030204" pitchFamily="34" charset="0"/>
                <a:cs typeface="Simplified Arabic" panose="02020603050405020304" pitchFamily="18" charset="-78"/>
              </a:rPr>
              <a:t>                                </a:t>
            </a:r>
            <a:r>
              <a:rPr lang="ar-IQ" sz="7200" b="1" u="sng" dirty="0">
                <a:solidFill>
                  <a:srgbClr val="00B050"/>
                </a:solidFill>
                <a:effectLst/>
                <a:ea typeface="Calibri" panose="020F0502020204030204" pitchFamily="34" charset="0"/>
                <a:cs typeface="Simplified Arabic" panose="02020603050405020304" pitchFamily="18" charset="-78"/>
              </a:rPr>
              <a:t>رابعا</a:t>
            </a:r>
            <a:r>
              <a:rPr lang="ar-SA" sz="7200" b="1" u="sng" dirty="0">
                <a:solidFill>
                  <a:srgbClr val="00B050"/>
                </a:solidFill>
                <a:effectLst/>
                <a:ea typeface="Calibri" panose="020F0502020204030204" pitchFamily="34" charset="0"/>
                <a:cs typeface="Simplified Arabic" panose="02020603050405020304" pitchFamily="18" charset="-78"/>
              </a:rPr>
              <a:t>: </a:t>
            </a:r>
            <a:r>
              <a:rPr lang="ar-IQ" sz="7200" b="1" u="sng" dirty="0">
                <a:solidFill>
                  <a:srgbClr val="00B050"/>
                </a:solidFill>
                <a:effectLst/>
                <a:ea typeface="Calibri" panose="020F0502020204030204" pitchFamily="34" charset="0"/>
                <a:cs typeface="Simplified Arabic" panose="02020603050405020304" pitchFamily="18" charset="-78"/>
              </a:rPr>
              <a:t>المنحنى المستقيم </a:t>
            </a:r>
            <a:br>
              <a:rPr lang="en-US" sz="4400" dirty="0">
                <a:effectLst/>
                <a:latin typeface="Simplified Arabic" panose="02020603050405020304" pitchFamily="18" charset="-78"/>
                <a:ea typeface="Calibri" panose="020F0502020204030204" pitchFamily="34" charset="0"/>
              </a:rPr>
            </a:br>
            <a:r>
              <a:rPr lang="ar-SA" sz="7200" b="1" dirty="0">
                <a:effectLst/>
                <a:latin typeface="Calibri" panose="020F0502020204030204" pitchFamily="34" charset="0"/>
                <a:ea typeface="Calibri" panose="020F0502020204030204" pitchFamily="34" charset="0"/>
                <a:cs typeface="Arial" panose="020B0604020202020204" pitchFamily="34" charset="0"/>
              </a:rPr>
              <a:t>هو المنحنى الذي يكون على شكل خط مستقيم، وهذا يدل على وجود مقدار أو كمية تحسن متدرجة في التعلم أو الأداء</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sz="4800" b="1" dirty="0"/>
          </a:p>
        </p:txBody>
      </p:sp>
      <p:pic>
        <p:nvPicPr>
          <p:cNvPr id="11" name="صورة 10">
            <a:extLst>
              <a:ext uri="{FF2B5EF4-FFF2-40B4-BE49-F238E27FC236}">
                <a16:creationId xmlns:a16="http://schemas.microsoft.com/office/drawing/2014/main" id="{C7290974-FA49-4DB1-B834-50F0E0410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0" y="4426926"/>
            <a:ext cx="10907847" cy="5262979"/>
          </a:xfrm>
          <a:prstGeom prst="rect">
            <a:avLst/>
          </a:prstGeom>
        </p:spPr>
      </p:pic>
    </p:spTree>
    <p:extLst>
      <p:ext uri="{BB962C8B-B14F-4D97-AF65-F5344CB8AC3E}">
        <p14:creationId xmlns:p14="http://schemas.microsoft.com/office/powerpoint/2010/main" val="110590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78CD801-D363-4A2C-B5F7-53103080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977092"/>
            <a:ext cx="9288780" cy="8309908"/>
          </a:xfrm>
          <a:prstGeom prst="rect">
            <a:avLst/>
          </a:prstGeom>
        </p:spPr>
      </p:pic>
      <p:sp>
        <p:nvSpPr>
          <p:cNvPr id="4" name="مربع نص 3">
            <a:extLst>
              <a:ext uri="{FF2B5EF4-FFF2-40B4-BE49-F238E27FC236}">
                <a16:creationId xmlns:a16="http://schemas.microsoft.com/office/drawing/2014/main" id="{CCEFB0ED-6ED3-467E-8679-9601DC33B52E}"/>
              </a:ext>
            </a:extLst>
          </p:cNvPr>
          <p:cNvSpPr txBox="1"/>
          <p:nvPr/>
        </p:nvSpPr>
        <p:spPr>
          <a:xfrm>
            <a:off x="7620" y="38100"/>
            <a:ext cx="18280380" cy="1015663"/>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6000" b="1"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rPr>
              <a:t>نشاط جماعي : 2 ماهي أهمية المنحنيات ؟</a:t>
            </a:r>
            <a:endParaRPr kumimoji="0" lang="en-US" sz="6000" b="1" i="0" u="none" strike="noStrike" kern="1200" cap="none" spc="0" normalizeH="0" baseline="0" noProof="0" dirty="0">
              <a:ln>
                <a:noFill/>
              </a:ln>
              <a:solidFill>
                <a:prstClr val="black"/>
              </a:solidFill>
              <a:effectLst/>
              <a:uLnTx/>
              <a:uFillTx/>
              <a:latin typeface="Calibri"/>
              <a:ea typeface="+mn-ea"/>
              <a:cs typeface="PT Bold Heading" panose="02010400000000000000" pitchFamily="2" charset="-78"/>
            </a:endParaRPr>
          </a:p>
        </p:txBody>
      </p:sp>
      <p:pic>
        <p:nvPicPr>
          <p:cNvPr id="5" name="عنصر نائب للمحتوى 4">
            <a:extLst>
              <a:ext uri="{FF2B5EF4-FFF2-40B4-BE49-F238E27FC236}">
                <a16:creationId xmlns:a16="http://schemas.microsoft.com/office/drawing/2014/main" id="{09F0047C-F6FC-498E-BBFD-E3B0AFAEC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2019300"/>
            <a:ext cx="8983980" cy="8229600"/>
          </a:xfrm>
          <a:prstGeom prst="rect">
            <a:avLst/>
          </a:prstGeom>
        </p:spPr>
      </p:pic>
    </p:spTree>
    <p:extLst>
      <p:ext uri="{BB962C8B-B14F-4D97-AF65-F5344CB8AC3E}">
        <p14:creationId xmlns:p14="http://schemas.microsoft.com/office/powerpoint/2010/main" val="315939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مربع نص 12">
            <a:extLst>
              <a:ext uri="{FF2B5EF4-FFF2-40B4-BE49-F238E27FC236}">
                <a16:creationId xmlns:a16="http://schemas.microsoft.com/office/drawing/2014/main" id="{B2D52359-2EF9-4440-9E27-41D2F8B77123}"/>
              </a:ext>
            </a:extLst>
          </p:cNvPr>
          <p:cNvSpPr txBox="1"/>
          <p:nvPr/>
        </p:nvSpPr>
        <p:spPr>
          <a:xfrm>
            <a:off x="1" y="38100"/>
            <a:ext cx="18288000" cy="9530494"/>
          </a:xfrm>
          <a:prstGeom prst="rect">
            <a:avLst/>
          </a:prstGeom>
          <a:noFill/>
        </p:spPr>
        <p:txBody>
          <a:bodyPr wrap="square">
            <a:spAutoFit/>
          </a:bodyPr>
          <a:lstStyle/>
          <a:p>
            <a:pPr algn="ctr">
              <a:lnSpc>
                <a:spcPct val="107000"/>
              </a:lnSpc>
              <a:spcAft>
                <a:spcPts val="800"/>
              </a:spcAft>
            </a:pPr>
            <a:r>
              <a:rPr lang="ar-IQ" sz="8000" b="1" u="sng"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أهمية المنحنيات</a:t>
            </a:r>
            <a:br>
              <a:rPr lang="en-US" sz="4400" b="1" dirty="0">
                <a:effectLst/>
                <a:latin typeface="Simplified Arabic" panose="02020603050405020304" pitchFamily="18" charset="-78"/>
                <a:ea typeface="Calibri" panose="020F0502020204030204" pitchFamily="34" charset="0"/>
                <a:cs typeface="Arial" panose="020B0604020202020204" pitchFamily="34" charset="0"/>
              </a:rPr>
            </a:br>
            <a:r>
              <a:rPr lang="ar-IQ" sz="4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1- </a:t>
            </a:r>
            <a:r>
              <a:rPr lang="ar-SA"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طريقة موضوعية للحكم على الشيء</a:t>
            </a:r>
            <a:endParaRPr lang="ar-IQ" sz="4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تظهر مستوى اللاعب أو المتعلم</a:t>
            </a:r>
            <a:endParaRPr lang="en-US"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3_ </a:t>
            </a:r>
            <a:r>
              <a:rPr lang="ar-SA"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تظهر مستوى عملية التدريب أو عملية التعلم</a:t>
            </a:r>
            <a:endParaRPr lang="en-US" sz="44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4- </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تظهر مستوى الوسائل التعليمية</a:t>
            </a:r>
            <a:endParaRPr lang="en-US"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5- </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الكشف عن الخطأ</a:t>
            </a:r>
            <a:endParaRPr lang="en-US"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6- </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التنبؤ</a:t>
            </a:r>
            <a:endParaRPr lang="en-US"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7- </a:t>
            </a:r>
            <a:r>
              <a:rPr lang="ar-SA" sz="4400" b="1" dirty="0">
                <a:effectLst/>
                <a:latin typeface="Calibri" panose="020F0502020204030204" pitchFamily="34" charset="0"/>
                <a:ea typeface="Calibri" panose="020F0502020204030204" pitchFamily="34" charset="0"/>
                <a:cs typeface="Arial" panose="020B0604020202020204" pitchFamily="34" charset="0"/>
              </a:rPr>
              <a:t>تجبر المدرب أو المعلم على فتح سجلات للاعب والمتعلم من خلالها يعرف</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الأسباب التي أدت إلى هبوط المستوى</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8- </a:t>
            </a:r>
            <a:r>
              <a:rPr lang="ar-SA" sz="4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تمد المدرب والمعلم بمعلومات ضرورية لاختيار الطرائق والأساليب المناسبة</a:t>
            </a:r>
            <a:endParaRPr lang="en-US" sz="4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a:r>
              <a:rPr lang="ar-SA" sz="4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في عملية التدريب أو التعلم لتطوير الأداء أو الإنجاز</a:t>
            </a:r>
            <a:endParaRPr lang="en-US" sz="7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54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 17">
            <a:extLst>
              <a:ext uri="{FF2B5EF4-FFF2-40B4-BE49-F238E27FC236}">
                <a16:creationId xmlns:a16="http://schemas.microsoft.com/office/drawing/2014/main" id="{6E90C07A-2BF6-426A-B526-BC90E62490E4}"/>
              </a:ext>
            </a:extLst>
          </p:cNvPr>
          <p:cNvSpPr/>
          <p:nvPr/>
        </p:nvSpPr>
        <p:spPr>
          <a:xfrm>
            <a:off x="979863" y="2217953"/>
            <a:ext cx="14426564" cy="6021049"/>
          </a:xfrm>
          <a:prstGeom prst="rect">
            <a:avLst/>
          </a:prstGeom>
          <a:noFill/>
          <a:ln/>
        </p:spPr>
        <p:txBody>
          <a:bodyPr wrap="none" rtlCol="0" anchor="t"/>
          <a:lstStyle/>
          <a:p>
            <a:pPr marL="0" marR="0" lvl="0" indent="0" algn="justLow" defTabSz="914400" rtl="1"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مربع نص 9">
            <a:extLst>
              <a:ext uri="{FF2B5EF4-FFF2-40B4-BE49-F238E27FC236}">
                <a16:creationId xmlns:a16="http://schemas.microsoft.com/office/drawing/2014/main" id="{92FDB766-6A20-4274-87FB-436B2071685A}"/>
              </a:ext>
            </a:extLst>
          </p:cNvPr>
          <p:cNvSpPr txBox="1"/>
          <p:nvPr/>
        </p:nvSpPr>
        <p:spPr>
          <a:xfrm>
            <a:off x="9833777" y="3692073"/>
            <a:ext cx="2842276" cy="714300"/>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4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موظف حكومي </a:t>
            </a:r>
          </a:p>
        </p:txBody>
      </p:sp>
      <p:sp>
        <p:nvSpPr>
          <p:cNvPr id="20" name="مربع نص 19">
            <a:extLst>
              <a:ext uri="{FF2B5EF4-FFF2-40B4-BE49-F238E27FC236}">
                <a16:creationId xmlns:a16="http://schemas.microsoft.com/office/drawing/2014/main" id="{98888BFC-C789-4E31-AB32-5A7AB91A8ACF}"/>
              </a:ext>
            </a:extLst>
          </p:cNvPr>
          <p:cNvSpPr txBox="1"/>
          <p:nvPr/>
        </p:nvSpPr>
        <p:spPr>
          <a:xfrm>
            <a:off x="3208382" y="7615264"/>
            <a:ext cx="4225018" cy="841438"/>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IQ" sz="3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اتقاضى الدعم من عائلتي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مربع نص 16">
            <a:extLst>
              <a:ext uri="{FF2B5EF4-FFF2-40B4-BE49-F238E27FC236}">
                <a16:creationId xmlns:a16="http://schemas.microsoft.com/office/drawing/2014/main" id="{B24DCC1F-3999-4034-AC28-7D8FD24EE353}"/>
              </a:ext>
            </a:extLst>
          </p:cNvPr>
          <p:cNvSpPr txBox="1"/>
          <p:nvPr/>
        </p:nvSpPr>
        <p:spPr>
          <a:xfrm>
            <a:off x="3911328" y="45328"/>
            <a:ext cx="14426564" cy="10535833"/>
          </a:xfrm>
          <a:prstGeom prst="rect">
            <a:avLst/>
          </a:prstGeom>
          <a:noFill/>
        </p:spPr>
        <p:txBody>
          <a:bodyPr wrap="square">
            <a:spAutoFit/>
          </a:bodyPr>
          <a:lstStyle/>
          <a:p>
            <a:pPr algn="r">
              <a:lnSpc>
                <a:spcPct val="107000"/>
              </a:lnSpc>
              <a:spcAft>
                <a:spcPts val="800"/>
              </a:spcAft>
            </a:pPr>
            <a:r>
              <a:rPr lang="ar-IQ" sz="5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7200" b="1" u="sng"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العوامل المؤثرة في منحنيات التعلم </a:t>
            </a:r>
            <a:br>
              <a:rPr lang="en-US" sz="5400" b="1" dirty="0">
                <a:effectLst/>
                <a:latin typeface="Simplified Arabic" panose="02020603050405020304" pitchFamily="18" charset="-78"/>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r>
              <a:rPr lang="ar-IQ" sz="7200" b="1" dirty="0">
                <a:effectLst/>
                <a:latin typeface="Calibri" panose="020F0502020204030204" pitchFamily="34" charset="0"/>
                <a:ea typeface="Calibri" panose="020F0502020204030204" pitchFamily="34" charset="0"/>
                <a:cs typeface="Arial" panose="020B0604020202020204" pitchFamily="34" charset="0"/>
              </a:rPr>
              <a:t>1- </a:t>
            </a:r>
            <a:r>
              <a:rPr lang="ar-SA" sz="7200" b="1" dirty="0">
                <a:effectLst/>
                <a:latin typeface="Calibri" panose="020F0502020204030204" pitchFamily="34" charset="0"/>
                <a:ea typeface="Calibri" panose="020F0502020204030204" pitchFamily="34" charset="0"/>
                <a:cs typeface="Arial" panose="020B0604020202020204" pitchFamily="34" charset="0"/>
              </a:rPr>
              <a:t>استيعاب اللاعب أو المتعلم</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7200" b="1" dirty="0">
                <a:effectLst/>
                <a:latin typeface="Calibri" panose="020F0502020204030204" pitchFamily="34" charset="0"/>
                <a:ea typeface="Calibri" panose="020F0502020204030204" pitchFamily="34" charset="0"/>
                <a:cs typeface="Arial" panose="020B0604020202020204" pitchFamily="34" charset="0"/>
              </a:rPr>
              <a:t>2- </a:t>
            </a:r>
            <a:r>
              <a:rPr lang="ar-SA" sz="7200" b="1" dirty="0">
                <a:effectLst/>
                <a:latin typeface="Calibri" panose="020F0502020204030204" pitchFamily="34" charset="0"/>
                <a:ea typeface="Calibri" panose="020F0502020204030204" pitchFamily="34" charset="0"/>
                <a:cs typeface="Arial" panose="020B0604020202020204" pitchFamily="34" charset="0"/>
              </a:rPr>
              <a:t>مقدار التدريب</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7200" b="1" dirty="0">
                <a:latin typeface="Calibri" panose="020F0502020204030204" pitchFamily="34" charset="0"/>
                <a:ea typeface="Calibri" panose="020F0502020204030204" pitchFamily="34" charset="0"/>
                <a:cs typeface="Arial" panose="020B0604020202020204" pitchFamily="34" charset="0"/>
              </a:rPr>
              <a:t>3- </a:t>
            </a:r>
            <a:r>
              <a:rPr lang="ar-SA" sz="7200" b="1" dirty="0">
                <a:effectLst/>
                <a:latin typeface="Calibri" panose="020F0502020204030204" pitchFamily="34" charset="0"/>
                <a:ea typeface="Calibri" panose="020F0502020204030204" pitchFamily="34" charset="0"/>
                <a:cs typeface="Arial" panose="020B0604020202020204" pitchFamily="34" charset="0"/>
              </a:rPr>
              <a:t>طريقة أو أسلوب التدريب أو التعلم</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7200" b="1" dirty="0">
                <a:effectLst/>
                <a:latin typeface="Calibri" panose="020F0502020204030204" pitchFamily="34" charset="0"/>
                <a:ea typeface="Calibri" panose="020F0502020204030204" pitchFamily="34" charset="0"/>
                <a:cs typeface="Arial" panose="020B0604020202020204" pitchFamily="34" charset="0"/>
              </a:rPr>
              <a:t>4- </a:t>
            </a:r>
            <a:r>
              <a:rPr lang="ar-SA" sz="7200" b="1" dirty="0">
                <a:effectLst/>
                <a:latin typeface="Calibri" panose="020F0502020204030204" pitchFamily="34" charset="0"/>
                <a:ea typeface="Calibri" panose="020F0502020204030204" pitchFamily="34" charset="0"/>
                <a:cs typeface="Arial" panose="020B0604020202020204" pitchFamily="34" charset="0"/>
              </a:rPr>
              <a:t>قدرات اللاعب أو المتعلم</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7200" b="1" dirty="0">
                <a:effectLst/>
                <a:latin typeface="Calibri" panose="020F0502020204030204" pitchFamily="34" charset="0"/>
                <a:ea typeface="Calibri" panose="020F0502020204030204" pitchFamily="34" charset="0"/>
                <a:cs typeface="Arial" panose="020B0604020202020204" pitchFamily="34" charset="0"/>
              </a:rPr>
              <a:t>5- </a:t>
            </a:r>
            <a:r>
              <a:rPr lang="ar-SA" sz="7200" b="1" dirty="0">
                <a:effectLst/>
                <a:latin typeface="Calibri" panose="020F0502020204030204" pitchFamily="34" charset="0"/>
                <a:ea typeface="Calibri" panose="020F0502020204030204" pitchFamily="34" charset="0"/>
                <a:cs typeface="Arial" panose="020B0604020202020204" pitchFamily="34" charset="0"/>
              </a:rPr>
              <a:t>مبدأ الاستعداد</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7200" b="1" dirty="0">
                <a:effectLst/>
                <a:latin typeface="Calibri" panose="020F0502020204030204" pitchFamily="34" charset="0"/>
                <a:ea typeface="Calibri" panose="020F0502020204030204" pitchFamily="34" charset="0"/>
                <a:cs typeface="Arial" panose="020B0604020202020204" pitchFamily="34" charset="0"/>
              </a:rPr>
              <a:t>6- </a:t>
            </a:r>
            <a:r>
              <a:rPr lang="ar-SA" sz="7200" b="1" dirty="0">
                <a:effectLst/>
                <a:latin typeface="Calibri" panose="020F0502020204030204" pitchFamily="34" charset="0"/>
                <a:ea typeface="Calibri" panose="020F0502020204030204" pitchFamily="34" charset="0"/>
                <a:cs typeface="Arial" panose="020B0604020202020204" pitchFamily="34" charset="0"/>
              </a:rPr>
              <a:t>التجارب السابقة للاعب أو المتعلم</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SA" sz="66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6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31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6" name="مربع نص 15">
            <a:extLst>
              <a:ext uri="{FF2B5EF4-FFF2-40B4-BE49-F238E27FC236}">
                <a16:creationId xmlns:a16="http://schemas.microsoft.com/office/drawing/2014/main" id="{A359C4BA-FC95-45F5-8F77-4C9AB4AFEA5F}"/>
              </a:ext>
            </a:extLst>
          </p:cNvPr>
          <p:cNvSpPr txBox="1"/>
          <p:nvPr/>
        </p:nvSpPr>
        <p:spPr>
          <a:xfrm>
            <a:off x="1" y="38100"/>
            <a:ext cx="18288000" cy="11250580"/>
          </a:xfrm>
          <a:prstGeom prst="rect">
            <a:avLst/>
          </a:prstGeom>
          <a:noFill/>
        </p:spPr>
        <p:txBody>
          <a:bodyPr wrap="square">
            <a:spAutoFit/>
          </a:bodyPr>
          <a:lstStyle/>
          <a:p>
            <a:pPr algn="r">
              <a:lnSpc>
                <a:spcPct val="107000"/>
              </a:lnSpc>
              <a:spcAft>
                <a:spcPts val="800"/>
              </a:spcAft>
            </a:pPr>
            <a:r>
              <a:rPr lang="ar-IQ" sz="6000" b="1" u="sng"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أهمية المنحنيات التعلم الحركي للمدرب والمعلم الرياضي</a:t>
            </a:r>
            <a:br>
              <a:rPr lang="en-US" sz="4800" b="1" dirty="0">
                <a:solidFill>
                  <a:srgbClr val="0070C0"/>
                </a:solidFill>
                <a:effectLst/>
                <a:latin typeface="Simplified Arabic" panose="02020603050405020304" pitchFamily="18" charset="-78"/>
                <a:ea typeface="Calibri" panose="020F0502020204030204" pitchFamily="34" charset="0"/>
                <a:cs typeface="Arial" panose="020B0604020202020204" pitchFamily="34" charset="0"/>
              </a:rPr>
            </a:br>
            <a:r>
              <a:rPr lang="ar-SA" sz="5400" b="1" dirty="0">
                <a:effectLst/>
                <a:latin typeface="Calibri" panose="020F0502020204030204" pitchFamily="34" charset="0"/>
                <a:ea typeface="Calibri" panose="020F0502020204030204" pitchFamily="34" charset="0"/>
                <a:cs typeface="Arial" panose="020B0604020202020204" pitchFamily="34" charset="0"/>
              </a:rPr>
              <a:t>يجب أن يستفيد المدرب والمعلم من منحنيات التعلم في مجال عمله التدريبي والتعليمي لأنها الطريقة الموضوعية في الحكم على مستوى الفرد ومقارنته بالآخرين، وهي أيضا دليل مهم يوضح للمدرب والمعلم صحة الوسائل والطرائق التي يستخدمها في عملية التعليم والتدريب. وينبغي على المتدرب والمتعلم إنشاء سجلات دائمة التعرف على مستوى تقدمه وتوجيهه بالشكل الصحيح، كما أن ذلك يسهل الكشف عن هضاب التعلم التي تحدث ومن ثم البحث عن الأسباب التي أدت إلى ذلك، وتؤدي منحنيات التعلم دورا مهما في الكشف عن الأخطاء ليسهل التخلص منها ونطلبها، والتعرف على مدى التحسن الذي تحقق، وتعد من أنجح الوسائل الزيادة الدافعية نحو الممارسة، والمدرب الناجح هو الذي يحيط بالمعلومات الضرورية عن</a:t>
            </a:r>
            <a:r>
              <a:rPr lang="ar-IQ" sz="5400" b="1" dirty="0">
                <a:effectLst/>
                <a:latin typeface="Calibri" panose="020F0502020204030204" pitchFamily="34" charset="0"/>
                <a:ea typeface="Calibri" panose="020F0502020204030204" pitchFamily="34" charset="0"/>
                <a:cs typeface="Arial" panose="020B0604020202020204" pitchFamily="34" charset="0"/>
              </a:rPr>
              <a:t> </a:t>
            </a:r>
            <a:r>
              <a:rPr lang="ar-SA" sz="5400" b="1" dirty="0">
                <a:effectLst/>
                <a:latin typeface="Calibri" panose="020F0502020204030204" pitchFamily="34" charset="0"/>
                <a:ea typeface="Calibri" panose="020F0502020204030204" pitchFamily="34" charset="0"/>
                <a:cs typeface="Arial" panose="020B0604020202020204" pitchFamily="34" charset="0"/>
              </a:rPr>
              <a:t>المنحنيات التي تسهم في عملية التوجيه والتحكم</a:t>
            </a:r>
            <a:endParaRPr lang="en-US" sz="54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endParaRPr lang="en-US" sz="48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50154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38100"/>
            <a:ext cx="18135600" cy="9804735"/>
          </a:xfrm>
          <a:prstGeom prst="rect">
            <a:avLst/>
          </a:prstGeom>
          <a:noFill/>
        </p:spPr>
        <p:txBody>
          <a:bodyPr wrap="square">
            <a:spAutoFit/>
          </a:bodyPr>
          <a:lstStyle/>
          <a:p>
            <a:pPr algn="ctr" rtl="1">
              <a:lnSpc>
                <a:spcPct val="115000"/>
              </a:lnSpc>
              <a:spcAft>
                <a:spcPts val="1000"/>
              </a:spcAft>
            </a:pPr>
            <a:r>
              <a:rPr lang="ar-IQ" sz="7200" b="1" u="sng"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هضبة التعلم</a:t>
            </a:r>
            <a:r>
              <a:rPr lang="en-US" sz="1800" u="sng" dirty="0">
                <a:effectLst/>
                <a:latin typeface="Calibri" panose="020F0502020204030204" pitchFamily="34" charset="0"/>
                <a:ea typeface="Calibri" panose="020F0502020204030204" pitchFamily="34" charset="0"/>
                <a:cs typeface="Arial" panose="020B0604020202020204" pitchFamily="34" charset="0"/>
              </a:rPr>
              <a:t> </a:t>
            </a:r>
            <a:endParaRPr lang="en-US" sz="6000" b="1" u="sng" dirty="0">
              <a:effectLst/>
              <a:latin typeface="Calibri" panose="020F0502020204030204" pitchFamily="34" charset="0"/>
              <a:ea typeface="Calibri" panose="020F0502020204030204" pitchFamily="34" charset="0"/>
              <a:cs typeface="Arial" panose="020B0604020202020204" pitchFamily="34" charset="0"/>
            </a:endParaRPr>
          </a:p>
          <a:p>
            <a:pPr algn="r"/>
            <a:r>
              <a:rPr lang="ar-SA" sz="6000" b="1" dirty="0">
                <a:effectLst/>
                <a:latin typeface="Calibri" panose="020F0502020204030204" pitchFamily="34" charset="0"/>
                <a:ea typeface="Calibri" panose="020F0502020204030204" pitchFamily="34" charset="0"/>
                <a:cs typeface="Arial" panose="020B0604020202020204" pitchFamily="34" charset="0"/>
              </a:rPr>
              <a:t>قد يحدث في منحنيات التعلم ظهور فترة لا يطرأ فيها حالة تحسن واضحة على أداء المتعلم بالرغم من استمرار الممارسة ويظل مقياس التعلم ثابتا من دون تغير واضح في قيمه في عدة محاولات متتابعة ويطلق على هذه الفترة مصطلح (الهضبة) أي سقف أو نقطة التعلم التي يصل إليها اللاعب أو المتعلم إذ يحدث ثبات في الأثناء، ويكون التطور أو التحسن صفرا، وإن الأفراد المتعلمين يختلفون في هضبة العلم ويعود ذلك إلى القابليات والفروق الفردية وتكون عادة مسبوقة بتعديل في الأداء كما يتبعها تغير في الأداء، ويلاحظ أن هضاب التعلم ليست من الظواهر الحتمية. المنحنيات التعلم، وإذا حدثت فإن لها أسبابها ومنها</a:t>
            </a:r>
            <a:endParaRPr lang="en-US" sz="6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04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18047"/>
            <a:ext cx="18135600" cy="9867381"/>
          </a:xfrm>
          <a:prstGeom prst="rect">
            <a:avLst/>
          </a:prstGeom>
          <a:noFill/>
        </p:spPr>
        <p:txBody>
          <a:bodyPr wrap="square">
            <a:spAutoFit/>
          </a:bodyPr>
          <a:lstStyle/>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1- </a:t>
            </a:r>
            <a:r>
              <a:rPr lang="ar-SA" sz="4400" b="1" dirty="0">
                <a:effectLst/>
                <a:latin typeface="Calibri" panose="020F0502020204030204" pitchFamily="34" charset="0"/>
                <a:ea typeface="Calibri" panose="020F0502020204030204" pitchFamily="34" charset="0"/>
                <a:cs typeface="Arial" panose="020B0604020202020204" pitchFamily="34" charset="0"/>
              </a:rPr>
              <a:t>ظهور حالة التعب المؤقت لدى اللاعب أو المتعلم في موقف التعلم</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2- </a:t>
            </a:r>
            <a:r>
              <a:rPr lang="ar-SA" sz="4400" b="1" dirty="0">
                <a:effectLst/>
                <a:latin typeface="Calibri" panose="020F0502020204030204" pitchFamily="34" charset="0"/>
                <a:ea typeface="Calibri" panose="020F0502020204030204" pitchFamily="34" charset="0"/>
                <a:cs typeface="Arial" panose="020B0604020202020204" pitchFamily="34" charset="0"/>
              </a:rPr>
              <a:t>نقص مؤقت في الدافعية والمثابرة لدى اللاعب أو المتعلم</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3- </a:t>
            </a:r>
            <a:r>
              <a:rPr lang="ar-SA" sz="4400" b="1" dirty="0">
                <a:effectLst/>
                <a:latin typeface="Calibri" panose="020F0502020204030204" pitchFamily="34" charset="0"/>
                <a:ea typeface="Calibri" panose="020F0502020204030204" pitchFamily="34" charset="0"/>
                <a:cs typeface="Arial" panose="020B0604020202020204" pitchFamily="34" charset="0"/>
              </a:rPr>
              <a:t>التغير في أسلوب الأداء الفني للمهارة المطلوب تعلمها أو التدريب عليها</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4- </a:t>
            </a:r>
            <a:r>
              <a:rPr lang="ar-SA" sz="4400" b="1" dirty="0">
                <a:effectLst/>
                <a:latin typeface="Calibri" panose="020F0502020204030204" pitchFamily="34" charset="0"/>
                <a:ea typeface="Calibri" panose="020F0502020204030204" pitchFamily="34" charset="0"/>
                <a:cs typeface="Arial" panose="020B0604020202020204" pitchFamily="34" charset="0"/>
              </a:rPr>
              <a:t>اكتساب غير مقصود الأخطاء أثناء التعلم</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5- </a:t>
            </a:r>
            <a:r>
              <a:rPr lang="ar-SA" sz="4400" b="1" dirty="0">
                <a:effectLst/>
                <a:latin typeface="Calibri" panose="020F0502020204030204" pitchFamily="34" charset="0"/>
                <a:ea typeface="Calibri" panose="020F0502020204030204" pitchFamily="34" charset="0"/>
                <a:cs typeface="Arial" panose="020B0604020202020204" pitchFamily="34" charset="0"/>
              </a:rPr>
              <a:t>الاهتمام المبالغ بجزء من العمل على حساب الأجزاء الأخرى مما يعوق</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توافق الاستجابات للعمل. </a:t>
            </a:r>
            <a:endParaRPr lang="ar-IQ"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latin typeface="Calibri" panose="020F0502020204030204" pitchFamily="34" charset="0"/>
                <a:ea typeface="Calibri" panose="020F0502020204030204" pitchFamily="34" charset="0"/>
                <a:cs typeface="Arial" panose="020B0604020202020204" pitchFamily="34" charset="0"/>
              </a:rPr>
              <a:t>6</a:t>
            </a:r>
            <a:r>
              <a:rPr lang="ar-SA" sz="4400" b="1" dirty="0">
                <a:effectLst/>
                <a:latin typeface="Calibri" panose="020F0502020204030204" pitchFamily="34" charset="0"/>
                <a:ea typeface="Calibri" panose="020F0502020204030204" pitchFamily="34" charset="0"/>
                <a:cs typeface="Arial" panose="020B0604020202020204" pitchFamily="34" charset="0"/>
              </a:rPr>
              <a:t>- الانتقال في التعلم أو العمل من طريقة إلى أخرى، أسوء، أو أحسن</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7- </a:t>
            </a:r>
            <a:r>
              <a:rPr lang="ar-SA" sz="4400" b="1" dirty="0">
                <a:effectLst/>
                <a:latin typeface="Calibri" panose="020F0502020204030204" pitchFamily="34" charset="0"/>
                <a:ea typeface="Calibri" panose="020F0502020204030204" pitchFamily="34" charset="0"/>
                <a:cs typeface="Arial" panose="020B0604020202020204" pitchFamily="34" charset="0"/>
              </a:rPr>
              <a:t>الانتقال من مستوى بسيط في العمل الى مستوى أعقد منه</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8- </a:t>
            </a:r>
            <a:r>
              <a:rPr lang="ar-SA" sz="4400" b="1" dirty="0">
                <a:effectLst/>
                <a:latin typeface="Calibri" panose="020F0502020204030204" pitchFamily="34" charset="0"/>
                <a:ea typeface="Calibri" panose="020F0502020204030204" pitchFamily="34" charset="0"/>
                <a:cs typeface="Arial" panose="020B0604020202020204" pitchFamily="34" charset="0"/>
              </a:rPr>
              <a:t>عدم التناسب في صعوبة العمل وعدم التوازن بين جوانبه المختلفة</a:t>
            </a:r>
            <a:endParaRPr lang="ar-IQ" sz="4400" b="1"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4400" b="1" dirty="0">
                <a:effectLst/>
                <a:latin typeface="Calibri" panose="020F0502020204030204" pitchFamily="34" charset="0"/>
                <a:ea typeface="Calibri" panose="020F0502020204030204" pitchFamily="34" charset="0"/>
                <a:cs typeface="Arial" panose="020B0604020202020204" pitchFamily="34" charset="0"/>
              </a:rPr>
              <a:t> </a:t>
            </a:r>
            <a:r>
              <a:rPr lang="ar-IQ" sz="4400" b="1" dirty="0">
                <a:effectLst/>
                <a:latin typeface="Calibri" panose="020F0502020204030204" pitchFamily="34" charset="0"/>
                <a:ea typeface="Calibri" panose="020F0502020204030204" pitchFamily="34" charset="0"/>
                <a:cs typeface="Arial" panose="020B0604020202020204" pitchFamily="34" charset="0"/>
              </a:rPr>
              <a:t>9- </a:t>
            </a:r>
            <a:r>
              <a:rPr lang="ar-SA" sz="4400" b="1" dirty="0">
                <a:effectLst/>
                <a:latin typeface="Calibri" panose="020F0502020204030204" pitchFamily="34" charset="0"/>
                <a:ea typeface="Calibri" panose="020F0502020204030204" pitchFamily="34" charset="0"/>
                <a:cs typeface="Arial" panose="020B0604020202020204" pitchFamily="34" charset="0"/>
              </a:rPr>
              <a:t>التركيز على الدقة بعد الاهتمام بالسرعة</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10 - </a:t>
            </a:r>
            <a:r>
              <a:rPr lang="ar-SA" sz="4400" b="1" dirty="0">
                <a:effectLst/>
                <a:latin typeface="Calibri" panose="020F0502020204030204" pitchFamily="34" charset="0"/>
                <a:ea typeface="Calibri" panose="020F0502020204030204" pitchFamily="34" charset="0"/>
                <a:cs typeface="Arial" panose="020B0604020202020204" pitchFamily="34" charset="0"/>
              </a:rPr>
              <a:t>قد تمثل الهضبة النهائية التي يستطيع الفرد أن يصل إليها في مستوى أدائه</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r>
              <a:rPr lang="ar-SA" sz="4400" b="1" dirty="0">
                <a:effectLst/>
                <a:latin typeface="Calibri" panose="020F0502020204030204" pitchFamily="34" charset="0"/>
                <a:ea typeface="Calibri" panose="020F0502020204030204" pitchFamily="34" charset="0"/>
                <a:cs typeface="Arial" panose="020B0604020202020204" pitchFamily="34" charset="0"/>
              </a:rPr>
              <a:t>وهذا ما يسمى الحد الفسيولوجي، أي أقصى أداء يمكن للفرد أداؤه</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35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18047"/>
            <a:ext cx="18135600" cy="9717468"/>
          </a:xfrm>
          <a:prstGeom prst="rect">
            <a:avLst/>
          </a:prstGeom>
          <a:noFill/>
        </p:spPr>
        <p:txBody>
          <a:bodyPr wrap="square">
            <a:spAutoFit/>
          </a:bodyPr>
          <a:lstStyle/>
          <a:p>
            <a:pPr algn="ctr">
              <a:lnSpc>
                <a:spcPct val="107000"/>
              </a:lnSpc>
              <a:spcAft>
                <a:spcPts val="800"/>
              </a:spcAft>
            </a:pPr>
            <a:r>
              <a:rPr lang="en-US" sz="4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ar-SA" sz="44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وهناك هضبة كاذبة أو متوسطة، وهضبة نهائية</a:t>
            </a:r>
            <a:r>
              <a:rPr lang="en-US" sz="4400" b="1" dirty="0">
                <a:effectLst/>
                <a:latin typeface="Calibri" panose="020F0502020204030204" pitchFamily="34" charset="0"/>
                <a:ea typeface="Calibri" panose="020F0502020204030204" pitchFamily="34" charset="0"/>
                <a:cs typeface="Arial" panose="020B0604020202020204" pitchFamily="34" charset="0"/>
              </a:rPr>
              <a:t> </a:t>
            </a:r>
          </a:p>
          <a:p>
            <a:pPr algn="r">
              <a:lnSpc>
                <a:spcPct val="107000"/>
              </a:lnSpc>
              <a:spcAft>
                <a:spcPts val="800"/>
              </a:spcAft>
            </a:pPr>
            <a:r>
              <a:rPr lang="ar-SA" sz="44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أولا: الهضبة الكاذبة أو المتوسطة </a:t>
            </a:r>
            <a:r>
              <a:rPr lang="ar-SA" sz="4400" b="1" dirty="0">
                <a:effectLst/>
                <a:latin typeface="Calibri" panose="020F0502020204030204" pitchFamily="34" charset="0"/>
                <a:ea typeface="Calibri" panose="020F0502020204030204" pitchFamily="34" charset="0"/>
                <a:cs typeface="Arial" panose="020B0604020202020204" pitchFamily="34" charset="0"/>
              </a:rPr>
              <a:t>وتحدث هذه الهضبة عندما يثبت مقدار زيادة</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تعلم المهارة لفترة قصيرة أو طويلة وبعدها يتحرك المنحنى باتجاه الزيادة مرة أخرى،</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وأن هذا الثبات في معدل زيادة التعلم يمثل ثباتاً كاذبا أو مؤقتا</a:t>
            </a:r>
            <a:r>
              <a:rPr lang="en-US" sz="4400" b="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800"/>
              </a:spcAft>
            </a:pPr>
            <a:r>
              <a:rPr lang="ar-SA" sz="44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وللهضبة الكاذبة أسباب منها</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4400" b="1" dirty="0">
                <a:effectLst/>
                <a:latin typeface="Calibri" panose="020F0502020204030204" pitchFamily="34" charset="0"/>
                <a:ea typeface="Calibri" panose="020F0502020204030204" pitchFamily="34" charset="0"/>
                <a:cs typeface="Arial" panose="020B0604020202020204" pitchFamily="34" charset="0"/>
              </a:rPr>
              <a:t>1- </a:t>
            </a:r>
            <a:r>
              <a:rPr lang="ar-SA" sz="4400" b="1" dirty="0">
                <a:effectLst/>
                <a:latin typeface="Calibri" panose="020F0502020204030204" pitchFamily="34" charset="0"/>
                <a:ea typeface="Calibri" panose="020F0502020204030204" pitchFamily="34" charset="0"/>
                <a:cs typeface="Arial" panose="020B0604020202020204" pitchFamily="34" charset="0"/>
              </a:rPr>
              <a:t>إن الأخطاء التي يكتسبها المتعلم نتيجة للاستجابات الخاطئة خلال التعلم</a:t>
            </a:r>
            <a:r>
              <a:rPr lang="ar-IQ" sz="4400" b="1" dirty="0">
                <a:latin typeface="Calibri" panose="020F0502020204030204" pitchFamily="34" charset="0"/>
                <a:ea typeface="Calibri" panose="020F0502020204030204" pitchFamily="34" charset="0"/>
                <a:cs typeface="Arial" panose="020B0604020202020204" pitchFamily="34" charset="0"/>
              </a:rPr>
              <a:t> </a:t>
            </a:r>
            <a:r>
              <a:rPr lang="ar-SA" sz="4400" b="1" dirty="0">
                <a:effectLst/>
                <a:latin typeface="Calibri" panose="020F0502020204030204" pitchFamily="34" charset="0"/>
                <a:ea typeface="Calibri" panose="020F0502020204030204" pitchFamily="34" charset="0"/>
                <a:cs typeface="Arial" panose="020B0604020202020204" pitchFamily="34" charset="0"/>
              </a:rPr>
              <a:t>يوقف خط سير التقدم بالمهارة وزيادة معدل أدائها، وعندما يلاحظها المدرب</a:t>
            </a:r>
            <a:r>
              <a:rPr lang="ar-IQ" sz="4400" b="1" dirty="0">
                <a:effectLst/>
                <a:latin typeface="Calibri" panose="020F0502020204030204" pitchFamily="34" charset="0"/>
                <a:ea typeface="Calibri" panose="020F0502020204030204" pitchFamily="34" charset="0"/>
                <a:cs typeface="Arial" panose="020B0604020202020204" pitchFamily="34" charset="0"/>
              </a:rPr>
              <a:t> </a:t>
            </a:r>
            <a:r>
              <a:rPr lang="ar-SA" sz="4400" b="1" dirty="0">
                <a:effectLst/>
                <a:latin typeface="Calibri" panose="020F0502020204030204" pitchFamily="34" charset="0"/>
                <a:ea typeface="Calibri" panose="020F0502020204030204" pitchFamily="34" charset="0"/>
                <a:cs typeface="Arial" panose="020B0604020202020204" pitchFamily="34" charset="0"/>
              </a:rPr>
              <a:t>المعلم يقوم بتصحيح هذه الأخطاء لهذا يبدأ المتعلم بالعودة للأداء الصحيح ثانية</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IQ" sz="4800" b="1" dirty="0">
                <a:effectLst/>
                <a:latin typeface="Calibri" panose="020F0502020204030204" pitchFamily="34" charset="0"/>
                <a:ea typeface="Calibri" panose="020F0502020204030204" pitchFamily="34" charset="0"/>
                <a:cs typeface="Arial" panose="020B0604020202020204" pitchFamily="34" charset="0"/>
              </a:rPr>
              <a:t>2- </a:t>
            </a:r>
            <a:r>
              <a:rPr lang="ar-SA" sz="4800" b="1" dirty="0">
                <a:effectLst/>
                <a:latin typeface="Calibri" panose="020F0502020204030204" pitchFamily="34" charset="0"/>
                <a:ea typeface="Calibri" panose="020F0502020204030204" pitchFamily="34" charset="0"/>
                <a:cs typeface="Arial" panose="020B0604020202020204" pitchFamily="34" charset="0"/>
              </a:rPr>
              <a:t>هناك ثلاث مراحل يمر بها المتعلم خلال تعلمه في أي مهارة حركية، وعند الانتقال إلى مرحلة أخرى فإنه يحتاج حتما إلى فترة تثبيت ما تعلمه من أنماط</a:t>
            </a:r>
            <a:r>
              <a:rPr lang="ar-IQ" sz="4800" b="1" dirty="0">
                <a:effectLst/>
                <a:latin typeface="Calibri" panose="020F0502020204030204" pitchFamily="34" charset="0"/>
                <a:ea typeface="Calibri" panose="020F0502020204030204" pitchFamily="34" charset="0"/>
                <a:cs typeface="Arial" panose="020B0604020202020204" pitchFamily="34" charset="0"/>
              </a:rPr>
              <a:t> حركية </a:t>
            </a:r>
          </a:p>
          <a:p>
            <a:pPr algn="r">
              <a:lnSpc>
                <a:spcPct val="107000"/>
              </a:lnSpc>
              <a:spcAft>
                <a:spcPts val="800"/>
              </a:spcAft>
            </a:pPr>
            <a:r>
              <a:rPr lang="ar-IQ" sz="4800" b="1" dirty="0">
                <a:latin typeface="Calibri" panose="020F0502020204030204" pitchFamily="34" charset="0"/>
                <a:ea typeface="Calibri" panose="020F0502020204030204" pitchFamily="34" charset="0"/>
                <a:cs typeface="Arial" panose="020B0604020202020204" pitchFamily="34" charset="0"/>
              </a:rPr>
              <a:t>3- </a:t>
            </a:r>
            <a:r>
              <a:rPr lang="ar-SA" sz="4800" b="1" dirty="0">
                <a:effectLst/>
                <a:latin typeface="Calibri" panose="020F0502020204030204" pitchFamily="34" charset="0"/>
                <a:ea typeface="Calibri" panose="020F0502020204030204" pitchFamily="34" charset="0"/>
                <a:cs typeface="Arial" panose="020B0604020202020204" pitchFamily="34" charset="0"/>
              </a:rPr>
              <a:t>خلال التعلم يمر المتعلم بفترات يظهر فيها التعب لفترة تطول أو تقصر</a:t>
            </a:r>
            <a:r>
              <a:rPr lang="ar-IQ" sz="4800" b="1" dirty="0">
                <a:latin typeface="Calibri" panose="020F0502020204030204" pitchFamily="34" charset="0"/>
                <a:ea typeface="Calibri" panose="020F0502020204030204" pitchFamily="34" charset="0"/>
                <a:cs typeface="Arial" panose="020B0604020202020204" pitchFamily="34" charset="0"/>
              </a:rPr>
              <a:t> </a:t>
            </a:r>
            <a:r>
              <a:rPr lang="ar-SA" sz="4800" b="1" dirty="0">
                <a:effectLst/>
                <a:latin typeface="Calibri" panose="020F0502020204030204" pitchFamily="34" charset="0"/>
                <a:ea typeface="Calibri" panose="020F0502020204030204" pitchFamily="34" charset="0"/>
                <a:cs typeface="Arial" panose="020B0604020202020204" pitchFamily="34" charset="0"/>
              </a:rPr>
              <a:t>بصب الجهد ونوعية المهارة مما يسبب انخفاضا أو ثباتًا في مستوى التعلم.</a:t>
            </a:r>
            <a:r>
              <a:rPr lang="en-US" sz="4400" b="1"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702320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18047"/>
            <a:ext cx="18135600" cy="7225440"/>
          </a:xfrm>
          <a:prstGeom prst="rect">
            <a:avLst/>
          </a:prstGeom>
          <a:noFill/>
        </p:spPr>
        <p:txBody>
          <a:bodyPr wrap="square">
            <a:spAutoFit/>
          </a:bodyPr>
          <a:lstStyle/>
          <a:p>
            <a:pPr algn="ct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6000" b="1" dirty="0">
                <a:effectLst/>
                <a:latin typeface="Calibri" panose="020F0502020204030204" pitchFamily="34" charset="0"/>
                <a:ea typeface="Calibri" panose="020F0502020204030204" pitchFamily="34" charset="0"/>
                <a:cs typeface="Arial" panose="020B0604020202020204" pitchFamily="34" charset="0"/>
              </a:rPr>
              <a:t>4- إن الظروف السلبية سواء كانت شخصية أو اجتماعية تقلل الدافع عند</a:t>
            </a:r>
            <a:endParaRPr lang="en-US" sz="6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latin typeface="Calibri" panose="020F0502020204030204" pitchFamily="34" charset="0"/>
                <a:ea typeface="Calibri" panose="020F0502020204030204" pitchFamily="34" charset="0"/>
                <a:cs typeface="Arial" panose="020B0604020202020204" pitchFamily="34" charset="0"/>
              </a:rPr>
              <a:t>المتعلم وفتيا مما يؤثر سلبيا على مستوى التعلم</a:t>
            </a:r>
            <a:r>
              <a:rPr lang="en-US" sz="6000" b="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800"/>
              </a:spcAft>
            </a:pPr>
            <a:r>
              <a:rPr lang="ar-IQ" sz="6000" b="1" dirty="0">
                <a:effectLst/>
                <a:latin typeface="Calibri" panose="020F0502020204030204" pitchFamily="34" charset="0"/>
                <a:ea typeface="Calibri" panose="020F0502020204030204" pitchFamily="34" charset="0"/>
                <a:cs typeface="Arial" panose="020B0604020202020204" pitchFamily="34" charset="0"/>
              </a:rPr>
              <a:t>5- </a:t>
            </a:r>
            <a:r>
              <a:rPr lang="ar-SA" sz="6000" b="1" dirty="0">
                <a:effectLst/>
                <a:latin typeface="Calibri" panose="020F0502020204030204" pitchFamily="34" charset="0"/>
                <a:ea typeface="Calibri" panose="020F0502020204030204" pitchFamily="34" charset="0"/>
                <a:cs typeface="Arial" panose="020B0604020202020204" pitchFamily="34" charset="0"/>
              </a:rPr>
              <a:t>زيادة الحمل التدريبي وتوزيعة بصورة غير صحيحة يؤدي إلى انخفاض</a:t>
            </a:r>
            <a:endParaRPr lang="en-US" sz="6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6000" b="1" dirty="0">
                <a:effectLst/>
                <a:latin typeface="Calibri" panose="020F0502020204030204" pitchFamily="34" charset="0"/>
                <a:ea typeface="Calibri" panose="020F0502020204030204" pitchFamily="34" charset="0"/>
                <a:cs typeface="Arial" panose="020B0604020202020204" pitchFamily="34" charset="0"/>
              </a:rPr>
              <a:t>القدرات الحركية العامة عند المتعلم وثبات مستوى التعلم</a:t>
            </a:r>
            <a:r>
              <a:rPr lang="en-US" sz="6000" b="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800"/>
              </a:spcAft>
            </a:pPr>
            <a:r>
              <a:rPr lang="ar-IQ" sz="6000" b="1" dirty="0">
                <a:effectLst/>
                <a:latin typeface="Calibri" panose="020F0502020204030204" pitchFamily="34" charset="0"/>
                <a:ea typeface="Calibri" panose="020F0502020204030204" pitchFamily="34" charset="0"/>
                <a:cs typeface="Arial" panose="020B0604020202020204" pitchFamily="34" charset="0"/>
              </a:rPr>
              <a:t>6- </a:t>
            </a:r>
            <a:r>
              <a:rPr lang="ar-SA" sz="6000" b="1" dirty="0">
                <a:effectLst/>
                <a:latin typeface="Calibri" panose="020F0502020204030204" pitchFamily="34" charset="0"/>
                <a:ea typeface="Calibri" panose="020F0502020204030204" pitchFamily="34" charset="0"/>
                <a:cs typeface="Arial" panose="020B0604020202020204" pitchFamily="34" charset="0"/>
              </a:rPr>
              <a:t>تغيير الطريقة التدريبية أو هدف الوحدة التدريبية</a:t>
            </a:r>
            <a:endParaRPr lang="en-US" sz="6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4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473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18047"/>
            <a:ext cx="18135600" cy="10122386"/>
          </a:xfrm>
          <a:prstGeom prst="rect">
            <a:avLst/>
          </a:prstGeom>
          <a:noFill/>
        </p:spPr>
        <p:txBody>
          <a:bodyPr wrap="square">
            <a:spAutoFit/>
          </a:bodyPr>
          <a:lstStyle/>
          <a:p>
            <a:pPr algn="r">
              <a:lnSpc>
                <a:spcPct val="107000"/>
              </a:lnSpc>
              <a:spcAft>
                <a:spcPts val="800"/>
              </a:spcAft>
            </a:pPr>
            <a:r>
              <a:rPr lang="ar-SA"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ar-SA" sz="6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ثانيا: الهضبة النهائية وتحدث عندما يصل مستوى التعلم في أداء المهارة </a:t>
            </a:r>
            <a:r>
              <a:rPr lang="ar-SA" sz="6000" dirty="0">
                <a:effectLst/>
                <a:latin typeface="Calibri" panose="020F0502020204030204" pitchFamily="34" charset="0"/>
                <a:ea typeface="Calibri" panose="020F0502020204030204" pitchFamily="34" charset="0"/>
                <a:cs typeface="Arial" panose="020B0604020202020204" pitchFamily="34" charset="0"/>
              </a:rPr>
              <a:t>إلى المرحلة المتقدمة من مراحل التعلم والتي يطلق عليها مرحلة الأوتوماتيكية الآلية وثبات الحركة وكما هو معلوم أن لكل حالة تعلم حدودا نهائية تعمل بموجبها، ومن</a:t>
            </a:r>
            <a:r>
              <a:rPr lang="ar-IQ" sz="60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r>
              <a:rPr lang="ar-IQ" sz="6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أسباب هذه الهضبة </a:t>
            </a:r>
          </a:p>
          <a:p>
            <a:pPr algn="ctr">
              <a:lnSpc>
                <a:spcPct val="107000"/>
              </a:lnSpc>
              <a:spcAft>
                <a:spcPts val="800"/>
              </a:spcAft>
            </a:pPr>
            <a:r>
              <a:rPr lang="ar-IQ" sz="4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1 - </a:t>
            </a:r>
            <a:r>
              <a:rPr lang="ar-SA" sz="4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أسباب واقعية: </a:t>
            </a:r>
            <a:r>
              <a:rPr lang="ar-SA" sz="4000" b="1" dirty="0">
                <a:effectLst/>
                <a:latin typeface="Calibri" panose="020F0502020204030204" pitchFamily="34" charset="0"/>
                <a:ea typeface="Calibri" panose="020F0502020204030204" pitchFamily="34" charset="0"/>
                <a:cs typeface="Arial" panose="020B0604020202020204" pitchFamily="34" charset="0"/>
              </a:rPr>
              <a:t>فقدان الحماس والدافعية عند الكثير من اللاعبين والمتعلمين عندما يصلون إلى قمة الأداء بسبب غياب السباقات والحوافز المادية والمعنوية</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000" b="1" dirty="0">
                <a:effectLst/>
                <a:latin typeface="Calibri" panose="020F0502020204030204" pitchFamily="34" charset="0"/>
                <a:ea typeface="Calibri" panose="020F0502020204030204" pitchFamily="34" charset="0"/>
                <a:cs typeface="Arial" panose="020B0604020202020204" pitchFamily="34" charset="0"/>
              </a:rPr>
              <a:t>المثيرة الشعور اللاعب.</a:t>
            </a:r>
            <a:endParaRPr lang="ar-IQ" sz="4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-2- أسباب مادية: </a:t>
            </a:r>
            <a:r>
              <a:rPr lang="ar-SA" sz="4000" b="1" dirty="0">
                <a:effectLst/>
                <a:latin typeface="Calibri" panose="020F0502020204030204" pitchFamily="34" charset="0"/>
                <a:ea typeface="Calibri" panose="020F0502020204030204" pitchFamily="34" charset="0"/>
                <a:cs typeface="Arial" panose="020B0604020202020204" pitchFamily="34" charset="0"/>
              </a:rPr>
              <a:t>إن التطور العلمي والتكنولوجي في مجال التدريب الرياضي يؤدي دورًا كبيرًا في التطور المستمر عند الدول المتقدمة في حين نجد أن بعض الدول الفقيرة لا تتمكن من توفير الأساليب والأدوات التكنولوجية مما يسبب في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000" b="1" dirty="0">
                <a:effectLst/>
                <a:latin typeface="Calibri" panose="020F0502020204030204" pitchFamily="34" charset="0"/>
                <a:ea typeface="Calibri" panose="020F0502020204030204" pitchFamily="34" charset="0"/>
                <a:cs typeface="Arial" panose="020B0604020202020204" pitchFamily="34" charset="0"/>
              </a:rPr>
              <a:t>ظهور الهضبة النهائية في فترة سريعة</a:t>
            </a:r>
            <a:r>
              <a:rPr lang="en-US" sz="4000" b="1"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0942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18047"/>
            <a:ext cx="18135600" cy="10868103"/>
          </a:xfrm>
          <a:prstGeom prst="rect">
            <a:avLst/>
          </a:prstGeom>
          <a:noFill/>
        </p:spPr>
        <p:txBody>
          <a:bodyPr wrap="square">
            <a:spAutoFit/>
          </a:bodyPr>
          <a:lstStyle/>
          <a:p>
            <a:pPr algn="r">
              <a:lnSpc>
                <a:spcPct val="107000"/>
              </a:lnSpc>
              <a:spcAft>
                <a:spcPts val="800"/>
              </a:spcAft>
            </a:pPr>
            <a:r>
              <a:rPr lang="ar-SA" sz="1800" dirty="0">
                <a:effectLst/>
                <a:highlight>
                  <a:srgbClr val="FF0000"/>
                </a:highlight>
                <a:latin typeface="Calibri" panose="020F0502020204030204" pitchFamily="34" charset="0"/>
                <a:ea typeface="Calibri" panose="020F0502020204030204" pitchFamily="34" charset="0"/>
                <a:cs typeface="Arial" panose="020B0604020202020204" pitchFamily="34" charset="0"/>
              </a:rPr>
              <a:t>- </a:t>
            </a:r>
            <a:r>
              <a:rPr lang="ar-SA"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سباب </a:t>
            </a:r>
            <a:r>
              <a:rPr lang="ar-SA" sz="6000" b="1" dirty="0" err="1">
                <a:effectLst/>
                <a:highlight>
                  <a:srgbClr val="FF0000"/>
                </a:highlight>
                <a:latin typeface="Calibri" panose="020F0502020204030204" pitchFamily="34" charset="0"/>
                <a:ea typeface="Calibri" panose="020F0502020204030204" pitchFamily="34" charset="0"/>
                <a:cs typeface="Arial" panose="020B0604020202020204" pitchFamily="34" charset="0"/>
              </a:rPr>
              <a:t>فسلجية</a:t>
            </a:r>
            <a:r>
              <a:rPr lang="ar-SA"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 الهضبة النهائية تمثل حدودًا وظيفية </a:t>
            </a:r>
            <a:r>
              <a:rPr lang="ar-SA" sz="6000" b="1" dirty="0" err="1">
                <a:effectLst/>
                <a:highlight>
                  <a:srgbClr val="FF0000"/>
                </a:highlight>
                <a:latin typeface="Calibri" panose="020F0502020204030204" pitchFamily="34" charset="0"/>
                <a:ea typeface="Calibri" panose="020F0502020204030204" pitchFamily="34" charset="0"/>
                <a:cs typeface="Arial" panose="020B0604020202020204" pitchFamily="34" charset="0"/>
              </a:rPr>
              <a:t>فسلجية</a:t>
            </a:r>
            <a:r>
              <a:rPr lang="ar-SA" sz="6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 عند اللاعبين</a:t>
            </a:r>
            <a:endParaRPr lang="en-US" sz="60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وهذه الحدود هي حدود موروثة وتختلف من رياضي إلى آخر</a:t>
            </a:r>
            <a:r>
              <a:rPr lang="en-US" sz="4400" b="1" dirty="0">
                <a:effectLst/>
                <a:latin typeface="Calibri" panose="020F0502020204030204" pitchFamily="34" charset="0"/>
                <a:ea typeface="Calibri" panose="020F0502020204030204" pitchFamily="34" charset="0"/>
                <a:cs typeface="Arial" panose="020B0604020202020204" pitchFamily="34" charset="0"/>
              </a:rPr>
              <a:t>.</a:t>
            </a:r>
          </a:p>
          <a:p>
            <a:pPr algn="ctr">
              <a:lnSpc>
                <a:spcPct val="107000"/>
              </a:lnSpc>
              <a:spcAft>
                <a:spcPts val="800"/>
              </a:spcAft>
            </a:pPr>
            <a:r>
              <a:rPr lang="ar-SA" sz="4400" b="1" dirty="0">
                <a:effectLst/>
                <a:latin typeface="Calibri" panose="020F0502020204030204" pitchFamily="34" charset="0"/>
                <a:ea typeface="Calibri" panose="020F0502020204030204" pitchFamily="34" charset="0"/>
                <a:cs typeface="Arial" panose="020B0604020202020204" pitchFamily="34" charset="0"/>
              </a:rPr>
              <a:t>ومن المفيد أن يعلم الرياضيون والمتعلمون ولو شيئًا بسيطا عن هضبة التعلم عند ممارسة النشاط الرياضي في مختلف أنواعه، وعند تعلم المهارات الحركية والرياضية، فهي مرحلة لا يظهر فيها تغير واضح في الأداء بالرغم من استمرار المتعلم أو اللاعب في التدريب، وتستمر هذه الحالة لفترة زمنية وبحسب المسببات، وغالبا ما تحدث عند تعلم المهارات المركبة أو المعقدة، كما أن بطء التقدم والتطور يحصل نتيجة عوامل، كقلة الحوافز، وعدم التشجيع، وتدني مستوى الرغبة والدافعية، وربما بسبب اعتقاد المتعلم أو اللاعب وقناعته بحدوده البيولوجية، فعلى المعلم أو المدرب البحث </a:t>
            </a:r>
            <a:r>
              <a:rPr lang="ar-SA" sz="4400" b="1" dirty="0" err="1">
                <a:effectLst/>
                <a:latin typeface="Calibri" panose="020F0502020204030204" pitchFamily="34" charset="0"/>
                <a:ea typeface="Calibri" panose="020F0502020204030204" pitchFamily="34" charset="0"/>
                <a:cs typeface="Arial" panose="020B0604020202020204" pitchFamily="34" charset="0"/>
              </a:rPr>
              <a:t>والإستقصاء</a:t>
            </a:r>
            <a:r>
              <a:rPr lang="ar-SA" sz="4400" b="1" dirty="0">
                <a:effectLst/>
                <a:latin typeface="Calibri" panose="020F0502020204030204" pitchFamily="34" charset="0"/>
                <a:ea typeface="Calibri" panose="020F0502020204030204" pitchFamily="34" charset="0"/>
                <a:cs typeface="Arial" panose="020B0604020202020204" pitchFamily="34" charset="0"/>
              </a:rPr>
              <a:t> عن أسباب هضبة التعلم عند لاعبيه ومتعلميه أثناء حدوثها مباشرة والمبادرة بتشجيع المتعلم ورفع مستوى الدافعية وتقوية الإرادة، وعلى المعلم أو المدرب أن لا يخلط بين هضبة التعلم ومنحنيات التعلم التي يمكن ملاحظتها في الهبوط </a:t>
            </a:r>
            <a:r>
              <a:rPr lang="ar-SA" sz="4400" b="1" dirty="0" err="1">
                <a:effectLst/>
                <a:latin typeface="Calibri" panose="020F0502020204030204" pitchFamily="34" charset="0"/>
                <a:ea typeface="Calibri" panose="020F0502020204030204" pitchFamily="34" charset="0"/>
                <a:cs typeface="Arial" panose="020B0604020202020204" pitchFamily="34" charset="0"/>
              </a:rPr>
              <a:t>والإرتفاع</a:t>
            </a:r>
            <a:r>
              <a:rPr lang="ar-SA" sz="4400" b="1" dirty="0">
                <a:effectLst/>
                <a:latin typeface="Calibri" panose="020F0502020204030204" pitchFamily="34" charset="0"/>
                <a:ea typeface="Calibri" panose="020F0502020204030204" pitchFamily="34" charset="0"/>
                <a:cs typeface="Arial" panose="020B0604020202020204" pitchFamily="34" charset="0"/>
              </a:rPr>
              <a:t> البسيط الذي يحدث بين فترة وأخرى في برامج التدريب والتعلم</a:t>
            </a:r>
            <a:endParaRPr lang="en-US" sz="44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US" sz="9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3057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9050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182492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ماهي منحنيات التعلم </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2800767"/>
            </a:xfrm>
            <a:prstGeom prst="rect">
              <a:avLst/>
            </a:prstGeom>
          </p:spPr>
          <p:txBody>
            <a:bodyPr wrap="square">
              <a:spAutoFit/>
            </a:bodyPr>
            <a:lstStyle/>
            <a:p>
              <a:pPr marL="168275" indent="-168275" algn="justLow" rtl="1">
                <a:buFont typeface="Arial" pitchFamily="34" charset="0"/>
                <a:buChar char="•"/>
              </a:pPr>
              <a:r>
                <a:rPr lang="ar-IQ" sz="4400" b="1" dirty="0"/>
                <a:t> ان يعرف ما هي منحنيات التعلم  </a:t>
              </a:r>
            </a:p>
            <a:p>
              <a:pPr marL="168275" indent="-168275" algn="justLow" rtl="1">
                <a:buFont typeface="Arial" pitchFamily="34" charset="0"/>
                <a:buChar char="•"/>
              </a:pPr>
              <a:r>
                <a:rPr lang="ar-IQ" sz="4400" b="1" dirty="0"/>
                <a:t>ان يفهم الطالب رسم منحنى التعلم</a:t>
              </a:r>
            </a:p>
            <a:p>
              <a:pPr marL="168275" indent="-168275" algn="justLow" rtl="1">
                <a:buFont typeface="Arial" pitchFamily="34" charset="0"/>
                <a:buChar char="•"/>
              </a:pPr>
              <a:r>
                <a:rPr lang="ar-IQ" sz="4400" b="1" dirty="0"/>
                <a:t>ان يعدد الطالب أنواع منحنيات التعلم</a:t>
              </a:r>
            </a:p>
            <a:p>
              <a:pPr marL="168275" indent="-168275" algn="justLow" rtl="1">
                <a:buFont typeface="Arial" pitchFamily="34" charset="0"/>
                <a:buChar char="•"/>
              </a:pPr>
              <a:r>
                <a:rPr lang="ar-IQ" sz="4400" b="1" dirty="0"/>
                <a:t> ان يفهم الطالب ما هي اشكال المنحنيات</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1308282" y="1680081"/>
            <a:ext cx="5532532"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هي منحنيات التعلم</a:t>
            </a:r>
            <a:endParaRPr lang="en-US" sz="7200" dirty="0"/>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5" name="Rectangle 1">
            <a:extLst>
              <a:ext uri="{FF2B5EF4-FFF2-40B4-BE49-F238E27FC236}">
                <a16:creationId xmlns:a16="http://schemas.microsoft.com/office/drawing/2014/main" id="{4557827A-6847-4429-BF83-B7E128AD5393}"/>
              </a:ext>
            </a:extLst>
          </p:cNvPr>
          <p:cNvSpPr/>
          <p:nvPr/>
        </p:nvSpPr>
        <p:spPr>
          <a:xfrm>
            <a:off x="0" y="190500"/>
            <a:ext cx="18317308" cy="1024896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66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يكون</a:t>
            </a:r>
            <a:r>
              <a:rPr lang="ar-SA" sz="6600" b="1" dirty="0">
                <a:effectLst/>
                <a:latin typeface="Calibri" panose="020F0502020204030204" pitchFamily="34" charset="0"/>
                <a:ea typeface="Calibri" panose="020F0502020204030204" pitchFamily="34" charset="0"/>
                <a:cs typeface="Arial" panose="020B0604020202020204" pitchFamily="34" charset="0"/>
              </a:rPr>
              <a:t> معظم التعلم خطوة بخطوة وبصورة تدريجية، فهو حالة تغير </a:t>
            </a:r>
            <a:r>
              <a:rPr lang="ar-SA" sz="66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نسبي في </a:t>
            </a:r>
            <a:r>
              <a:rPr lang="ar-SA" sz="6600" b="1" dirty="0">
                <a:effectLst/>
                <a:latin typeface="Calibri" panose="020F0502020204030204" pitchFamily="34" charset="0"/>
                <a:ea typeface="Calibri" panose="020F0502020204030204" pitchFamily="34" charset="0"/>
                <a:cs typeface="Arial" panose="020B0604020202020204" pitchFamily="34" charset="0"/>
              </a:rPr>
              <a:t>خبرات الأداء، ومن الواضح جلياً أن عملية التعلم هي عملية فسلجيه غير مرئية تكون داخل الجسم والعقل، إذ يشترك فيها الجهاز العصبي والمخ، لذا يجب أن يكون هناك مقياس يمكن من خلاله قياس عملية التعلم لمعرفة هل أن عملية التعلم تتجه نحو التحسن ؟ أم الاستقرار ؟ أم الهبوط في المستوى ؟ إذ إنَّ التعامل مع الأشياء التي تتطلب التعرف عليها يجب أن يكون من خلال مقياس موضوعي أو شخصي يمكن الاستدلال عنها من خلال رسم بياني يسمى منحنى التعلم، ويمكن دراسة معدل التغير في التعلم عن طريق منحنيات التعلم</a:t>
            </a:r>
            <a:endParaRPr kumimoji="0" lang="ar-IQ" sz="6600" b="1" i="0" u="none" strike="noStrike" kern="1200" cap="none" spc="0" normalizeH="0" baseline="0" noProof="0" dirty="0">
              <a:ln>
                <a:noFill/>
              </a:ln>
              <a:solidFill>
                <a:srgbClr val="000103"/>
              </a:solidFill>
              <a:effectLst/>
              <a:uLnTx/>
              <a:uFillTx/>
              <a:latin typeface="Calibri"/>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678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5" name="Rectangle 1">
            <a:extLst>
              <a:ext uri="{FF2B5EF4-FFF2-40B4-BE49-F238E27FC236}">
                <a16:creationId xmlns:a16="http://schemas.microsoft.com/office/drawing/2014/main" id="{4557827A-6847-4429-BF83-B7E128AD5393}"/>
              </a:ext>
            </a:extLst>
          </p:cNvPr>
          <p:cNvSpPr/>
          <p:nvPr/>
        </p:nvSpPr>
        <p:spPr>
          <a:xfrm>
            <a:off x="0" y="190500"/>
            <a:ext cx="18317308" cy="11121250"/>
          </a:xfrm>
          <a:prstGeom prst="rect">
            <a:avLst/>
          </a:prstGeom>
        </p:spPr>
        <p:txBody>
          <a:bodyPr wrap="square">
            <a:spAutoFit/>
          </a:bodyPr>
          <a:lstStyle/>
          <a:p>
            <a:pPr algn="r">
              <a:lnSpc>
                <a:spcPct val="107000"/>
              </a:lnSpc>
              <a:spcAft>
                <a:spcPts val="800"/>
              </a:spcAft>
            </a:pPr>
            <a:r>
              <a:rPr lang="ar-SA" sz="6000" b="1" dirty="0">
                <a:effectLst/>
                <a:latin typeface="Calibri" panose="020F0502020204030204" pitchFamily="34" charset="0"/>
                <a:ea typeface="Calibri" panose="020F0502020204030204" pitchFamily="34" charset="0"/>
                <a:cs typeface="Arial" panose="020B0604020202020204" pitchFamily="34" charset="0"/>
              </a:rPr>
              <a:t>، فإن منحنيات التعلم تتناول دراسة التغيرات الكمية التي تطرأ على أداء الفرد إثناء اكتسابه لمهارة معينة ويمكن التعبير عن التحسن في الأداء نتيجة لعمليات التعلم من خلال طرائق التعلم وأساليبه</a:t>
            </a:r>
            <a:endParaRPr lang="ar-IQ" sz="60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6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فعندما</a:t>
            </a:r>
            <a:r>
              <a:rPr lang="ar-SA" sz="6000" b="1" dirty="0">
                <a:effectLst/>
                <a:latin typeface="Calibri" panose="020F0502020204030204" pitchFamily="34" charset="0"/>
                <a:ea typeface="Calibri" panose="020F0502020204030204" pitchFamily="34" charset="0"/>
                <a:cs typeface="Arial" panose="020B0604020202020204" pitchFamily="34" charset="0"/>
              </a:rPr>
              <a:t> يقوم المتعلم بمحاولات عديدة ومتكررة للوصول إلى التعلم </a:t>
            </a:r>
            <a:r>
              <a:rPr lang="ar-SA" sz="6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الصحيح</a:t>
            </a:r>
            <a:r>
              <a:rPr lang="ar-SA" sz="6000" b="1" dirty="0">
                <a:effectLst/>
                <a:latin typeface="Calibri" panose="020F0502020204030204" pitchFamily="34" charset="0"/>
                <a:ea typeface="Calibri" panose="020F0502020204030204" pitchFamily="34" charset="0"/>
                <a:cs typeface="Arial" panose="020B0604020202020204" pitchFamily="34" charset="0"/>
              </a:rPr>
              <a:t> والمتقن للمهارة هذه المحاولات يمكن التعبير عنها في صورة رسم بياني يسمى </a:t>
            </a:r>
            <a:r>
              <a:rPr lang="ar-SA" sz="6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(منحنى التعلم) وهو علاقة وظيفية بين متغير مستقل نوع الممارسة ومقدارها وعادة ما يمثلها عدد المحاولات ومتغير آخر هو الأداء، </a:t>
            </a:r>
            <a:r>
              <a:rPr lang="ar-SA" sz="6000" b="1" dirty="0">
                <a:effectLst/>
                <a:latin typeface="Calibri" panose="020F0502020204030204" pitchFamily="34" charset="0"/>
                <a:ea typeface="Calibri" panose="020F0502020204030204" pitchFamily="34" charset="0"/>
                <a:cs typeface="Arial" panose="020B0604020202020204" pitchFamily="34" charset="0"/>
              </a:rPr>
              <a:t>أي نوع الأداء المراد تعلمه حيث تظهر معظم منحنيات التعلم تغيرات في معدل التحسن والتقدم. وحينما يتعلم الفرد ويتقن ما تعلم قال متغيرات كمية وكيفية تحدث اثناء التدريب أو التعلم، </a:t>
            </a:r>
            <a:endParaRPr kumimoji="0" lang="ar-IQ" sz="6000" b="1" i="0" u="none" strike="noStrike" kern="1200" cap="none" spc="0" normalizeH="0" baseline="0" noProof="0" dirty="0">
              <a:ln>
                <a:noFill/>
              </a:ln>
              <a:solidFill>
                <a:srgbClr val="000103"/>
              </a:solidFill>
              <a:effectLst/>
              <a:uLnTx/>
              <a:uFillTx/>
              <a:latin typeface="Calibri"/>
              <a:ea typeface="Calibri" panose="020F0502020204030204" pitchFamily="34" charset="0"/>
              <a:cs typeface="Simplified Arabic" panose="02020603050405020304" pitchFamily="18" charset="-78"/>
            </a:endParaRPr>
          </a:p>
          <a:p>
            <a:pPr algn="r">
              <a:lnSpc>
                <a:spcPct val="107000"/>
              </a:lnSpc>
              <a:spcAft>
                <a:spcPts val="800"/>
              </a:spcAft>
            </a:pPr>
            <a:r>
              <a:rPr lang="en-US" sz="60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7216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60B8F5F1-CD20-4022-A3D7-795101C5AD90}"/>
              </a:ext>
            </a:extLst>
          </p:cNvPr>
          <p:cNvSpPr txBox="1"/>
          <p:nvPr/>
        </p:nvSpPr>
        <p:spPr>
          <a:xfrm>
            <a:off x="0" y="-62970"/>
            <a:ext cx="18288000" cy="5632311"/>
          </a:xfrm>
          <a:prstGeom prst="rect">
            <a:avLst/>
          </a:prstGeom>
          <a:noFill/>
        </p:spPr>
        <p:txBody>
          <a:bodyPr wrap="square">
            <a:spAutoFit/>
          </a:bodyPr>
          <a:lstStyle/>
          <a:p>
            <a:pPr algn="ctr"/>
            <a:r>
              <a:rPr lang="ar-SA" sz="6000" b="1" dirty="0">
                <a:effectLst/>
                <a:latin typeface="Calibri" panose="020F0502020204030204" pitchFamily="34" charset="0"/>
                <a:ea typeface="Calibri" panose="020F0502020204030204" pitchFamily="34" charset="0"/>
                <a:cs typeface="Arial" panose="020B0604020202020204" pitchFamily="34" charset="0"/>
              </a:rPr>
              <a:t>وإن هذه التغيرات التي تحدث في التعلم والتي يمكن رؤيتها عن طريق الملاحظة تسمى بمنحنى التعلم والذي يعبر عنه بالإحصاء الخطي البياني الذي يمثل كمية التحسّن وحدوده، ومن خلال تسجيل هذا الأداء وهذا التحسن في التعلم بواسطة شكل هندسي بصري يسهل إدراكه</a:t>
            </a:r>
            <a:r>
              <a:rPr lang="ar-IQ" sz="6000" b="1" dirty="0">
                <a:effectLst/>
                <a:latin typeface="Calibri" panose="020F0502020204030204" pitchFamily="34" charset="0"/>
                <a:ea typeface="Calibri" panose="020F0502020204030204" pitchFamily="34" charset="0"/>
                <a:cs typeface="Arial" panose="020B0604020202020204" pitchFamily="34" charset="0"/>
              </a:rPr>
              <a:t> </a:t>
            </a:r>
            <a:r>
              <a:rPr lang="ar-SA" sz="6000" b="1" dirty="0">
                <a:effectLst/>
                <a:latin typeface="Calibri" panose="020F0502020204030204" pitchFamily="34" charset="0"/>
                <a:ea typeface="Calibri" panose="020F0502020204030204" pitchFamily="34" charset="0"/>
                <a:cs typeface="Arial" panose="020B0604020202020204" pitchFamily="34" charset="0"/>
              </a:rPr>
              <a:t>يوضح لنا خط </a:t>
            </a:r>
            <a:r>
              <a:rPr lang="ar-SA" sz="6000" b="1" dirty="0" err="1">
                <a:effectLst/>
                <a:latin typeface="Calibri" panose="020F0502020204030204" pitchFamily="34" charset="0"/>
                <a:ea typeface="Calibri" panose="020F0502020204030204" pitchFamily="34" charset="0"/>
                <a:cs typeface="Arial" panose="020B0604020202020204" pitchFamily="34" charset="0"/>
              </a:rPr>
              <a:t>الإنحدار</a:t>
            </a:r>
            <a:r>
              <a:rPr lang="ar-SA" sz="6000" b="1" dirty="0">
                <a:effectLst/>
                <a:latin typeface="Calibri" panose="020F0502020204030204" pitchFamily="34" charset="0"/>
                <a:ea typeface="Calibri" panose="020F0502020204030204" pitchFamily="34" charset="0"/>
                <a:cs typeface="Arial" panose="020B0604020202020204" pitchFamily="34" charset="0"/>
              </a:rPr>
              <a:t> أو </a:t>
            </a:r>
            <a:r>
              <a:rPr lang="ar-SA" sz="6000" b="1" dirty="0" err="1">
                <a:effectLst/>
                <a:latin typeface="Calibri" panose="020F0502020204030204" pitchFamily="34" charset="0"/>
                <a:ea typeface="Calibri" panose="020F0502020204030204" pitchFamily="34" charset="0"/>
                <a:cs typeface="Arial" panose="020B0604020202020204" pitchFamily="34" charset="0"/>
              </a:rPr>
              <a:t>الإرتفاع</a:t>
            </a:r>
            <a:r>
              <a:rPr lang="ar-SA" sz="6000" b="1" dirty="0">
                <a:effectLst/>
                <a:latin typeface="Calibri" panose="020F0502020204030204" pitchFamily="34" charset="0"/>
                <a:ea typeface="Calibri" panose="020F0502020204030204" pitchFamily="34" charset="0"/>
                <a:cs typeface="Arial" panose="020B0604020202020204" pitchFamily="34" charset="0"/>
              </a:rPr>
              <a:t> للأداء ويسجل على محورين، أفقي، وعموديا</a:t>
            </a:r>
            <a:r>
              <a:rPr lang="ar-IQ" sz="6000" b="1" dirty="0">
                <a:effectLst/>
                <a:latin typeface="Calibri" panose="020F0502020204030204" pitchFamily="34" charset="0"/>
                <a:ea typeface="Calibri" panose="020F0502020204030204" pitchFamily="34" charset="0"/>
                <a:cs typeface="Arial" panose="020B0604020202020204" pitchFamily="34" charset="0"/>
              </a:rPr>
              <a:t> ا</a:t>
            </a:r>
            <a:r>
              <a:rPr lang="ar-SA" sz="6000" b="1" dirty="0">
                <a:effectLst/>
                <a:latin typeface="Calibri" panose="020F0502020204030204" pitchFamily="34" charset="0"/>
                <a:ea typeface="Calibri" panose="020F0502020204030204" pitchFamily="34" charset="0"/>
                <a:cs typeface="Arial" panose="020B0604020202020204" pitchFamily="34" charset="0"/>
              </a:rPr>
              <a:t>لأول يمثل المقدار، والثاني يمثل عدد المرات أو الوحدات الزمنية</a:t>
            </a:r>
            <a:endParaRPr lang="en-US" sz="6000" dirty="0"/>
          </a:p>
        </p:txBody>
      </p:sp>
    </p:spTree>
    <p:extLst>
      <p:ext uri="{BB962C8B-B14F-4D97-AF65-F5344CB8AC3E}">
        <p14:creationId xmlns:p14="http://schemas.microsoft.com/office/powerpoint/2010/main" val="259306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60B8F5F1-CD20-4022-A3D7-795101C5AD90}"/>
              </a:ext>
            </a:extLst>
          </p:cNvPr>
          <p:cNvSpPr txBox="1"/>
          <p:nvPr/>
        </p:nvSpPr>
        <p:spPr>
          <a:xfrm>
            <a:off x="0" y="-62970"/>
            <a:ext cx="18288000" cy="9633406"/>
          </a:xfrm>
          <a:prstGeom prst="rect">
            <a:avLst/>
          </a:prstGeom>
          <a:noFill/>
        </p:spPr>
        <p:txBody>
          <a:bodyPr wrap="square">
            <a:spAutoFit/>
          </a:bodyPr>
          <a:lstStyle/>
          <a:p>
            <a:pPr algn="ctr"/>
            <a:r>
              <a:rPr lang="ar-IQ" sz="8000" b="1" i="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رسم المنحنى</a:t>
            </a:r>
            <a:r>
              <a:rPr lang="ar-IQ" sz="6000" b="1" dirty="0">
                <a:effectLst/>
                <a:latin typeface="Calibri" panose="020F0502020204030204" pitchFamily="34" charset="0"/>
                <a:ea typeface="Calibri" panose="020F0502020204030204" pitchFamily="34" charset="0"/>
                <a:cs typeface="Arial" panose="020B0604020202020204" pitchFamily="34" charset="0"/>
              </a:rPr>
              <a:t> </a:t>
            </a:r>
          </a:p>
          <a:p>
            <a:pPr algn="r"/>
            <a:r>
              <a:rPr lang="ar-SA" sz="6000" b="1" dirty="0">
                <a:effectLst/>
                <a:latin typeface="Calibri" panose="020F0502020204030204" pitchFamily="34" charset="0"/>
                <a:ea typeface="Calibri" panose="020F0502020204030204" pitchFamily="34" charset="0"/>
                <a:cs typeface="Arial" panose="020B0604020202020204" pitchFamily="34" charset="0"/>
              </a:rPr>
              <a:t>يُرسم المنحنى من خلال المحور السيني (الأفقي) والمحور الصادي (العمودي) على التوالي، ويرسم الأفقي عدد التكرارات، والعمودي كمية الإنجاز، وجميع المنحنيات تبدأ برقم وتتطور بأرقام وتنتهي برقم ولا يمكن أن تبدأ من الصفر والمهم أن يكون في المنحنى ثلاثة عوامل هي:</a:t>
            </a:r>
            <a:endParaRPr lang="ar-IQ" sz="6000" b="1" dirty="0">
              <a:effectLst/>
              <a:latin typeface="Calibri" panose="020F0502020204030204" pitchFamily="34" charset="0"/>
              <a:ea typeface="Calibri" panose="020F0502020204030204" pitchFamily="34" charset="0"/>
              <a:cs typeface="Arial" panose="020B0604020202020204" pitchFamily="34" charset="0"/>
            </a:endParaRPr>
          </a:p>
          <a:p>
            <a:pPr algn="r"/>
            <a:r>
              <a:rPr lang="ar-SA" sz="6000" b="1" dirty="0">
                <a:effectLst/>
                <a:latin typeface="Calibri" panose="020F0502020204030204" pitchFamily="34" charset="0"/>
                <a:ea typeface="Calibri" panose="020F0502020204030204" pitchFamily="34" charset="0"/>
                <a:cs typeface="Arial" panose="020B0604020202020204" pitchFamily="34" charset="0"/>
              </a:rPr>
              <a:t> </a:t>
            </a:r>
            <a:r>
              <a:rPr lang="ar-SA" sz="8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بداية المنحنى</a:t>
            </a:r>
            <a:endParaRPr lang="ar-IQ" sz="8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r>
              <a:rPr lang="ar-IQ" sz="8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8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وسط المنحنى</a:t>
            </a:r>
            <a:endParaRPr lang="ar-IQ" sz="8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r"/>
            <a:r>
              <a:rPr lang="ar-IQ" sz="8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8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نهاية</a:t>
            </a:r>
            <a:r>
              <a:rPr lang="ar-IQ" sz="8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المنحنى </a:t>
            </a:r>
            <a:endParaRPr lang="en-US" sz="8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a:endParaRPr lang="en-US" sz="6000" dirty="0"/>
          </a:p>
        </p:txBody>
      </p:sp>
      <p:pic>
        <p:nvPicPr>
          <p:cNvPr id="10" name="صورة 9">
            <a:extLst>
              <a:ext uri="{FF2B5EF4-FFF2-40B4-BE49-F238E27FC236}">
                <a16:creationId xmlns:a16="http://schemas.microsoft.com/office/drawing/2014/main" id="{DE2284D6-DBAC-443C-BEE7-02B966794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4" y="4962483"/>
            <a:ext cx="9889424" cy="4953000"/>
          </a:xfrm>
          <a:prstGeom prst="rect">
            <a:avLst/>
          </a:prstGeom>
        </p:spPr>
      </p:pic>
      <p:sp>
        <p:nvSpPr>
          <p:cNvPr id="13" name="مربع نص 12">
            <a:extLst>
              <a:ext uri="{FF2B5EF4-FFF2-40B4-BE49-F238E27FC236}">
                <a16:creationId xmlns:a16="http://schemas.microsoft.com/office/drawing/2014/main" id="{F3404353-E55A-4787-972B-CB463EDE3BB7}"/>
              </a:ext>
            </a:extLst>
          </p:cNvPr>
          <p:cNvSpPr txBox="1"/>
          <p:nvPr/>
        </p:nvSpPr>
        <p:spPr>
          <a:xfrm>
            <a:off x="4117922" y="9014440"/>
            <a:ext cx="5623264" cy="707886"/>
          </a:xfrm>
          <a:prstGeom prst="rect">
            <a:avLst/>
          </a:prstGeom>
          <a:noFill/>
        </p:spPr>
        <p:txBody>
          <a:bodyPr wrap="square">
            <a:spAutoFit/>
          </a:bodyPr>
          <a:lstStyle/>
          <a:p>
            <a:r>
              <a:rPr kumimoji="0" lang="ar-IQ"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عدد التكرارات</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 </a:t>
            </a:r>
            <a:endParaRPr lang="ar-IQ" sz="4000" dirty="0"/>
          </a:p>
        </p:txBody>
      </p:sp>
      <p:sp>
        <p:nvSpPr>
          <p:cNvPr id="14" name="مربع نص 13">
            <a:extLst>
              <a:ext uri="{FF2B5EF4-FFF2-40B4-BE49-F238E27FC236}">
                <a16:creationId xmlns:a16="http://schemas.microsoft.com/office/drawing/2014/main" id="{2EA90956-67A3-42DC-B9BC-9DCF8D66129C}"/>
              </a:ext>
            </a:extLst>
          </p:cNvPr>
          <p:cNvSpPr txBox="1"/>
          <p:nvPr/>
        </p:nvSpPr>
        <p:spPr>
          <a:xfrm>
            <a:off x="647358" y="5636017"/>
            <a:ext cx="5623264" cy="707886"/>
          </a:xfrm>
          <a:prstGeom prst="rect">
            <a:avLst/>
          </a:prstGeom>
          <a:noFill/>
        </p:spPr>
        <p:txBody>
          <a:bodyPr wrap="square">
            <a:spAutoFit/>
          </a:bodyPr>
          <a:lstStyle/>
          <a:p>
            <a:r>
              <a:rPr kumimoji="0" lang="ar-IQ"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الانجاز</a:t>
            </a:r>
            <a:endParaRPr lang="ar-IQ" sz="4000" dirty="0"/>
          </a:p>
        </p:txBody>
      </p:sp>
    </p:spTree>
    <p:extLst>
      <p:ext uri="{BB962C8B-B14F-4D97-AF65-F5344CB8AC3E}">
        <p14:creationId xmlns:p14="http://schemas.microsoft.com/office/powerpoint/2010/main" val="3478688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2256</TotalTime>
  <Words>2175</Words>
  <Application>Microsoft Office PowerPoint</Application>
  <PresentationFormat>مخصص</PresentationFormat>
  <Paragraphs>139</Paragraphs>
  <Slides>32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32</vt:i4>
      </vt:variant>
    </vt:vector>
  </HeadingPairs>
  <TitlesOfParts>
    <vt:vector size="41" baseType="lpstr">
      <vt:lpstr>Calibri</vt:lpstr>
      <vt:lpstr>Arabic Typesetting</vt:lpstr>
      <vt:lpstr>Gill Sans MT</vt:lpstr>
      <vt:lpstr>Arial</vt:lpstr>
      <vt:lpstr>Traditional Arabic</vt:lpstr>
      <vt:lpstr>Simplified Arabic</vt:lpstr>
      <vt:lpstr>Poppins Bold</vt:lpstr>
      <vt:lpstr>Calibri Light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127</cp:revision>
  <cp:lastPrinted>2024-07-06T11:47:09Z</cp:lastPrinted>
  <dcterms:created xsi:type="dcterms:W3CDTF">2006-08-16T00:00:00Z</dcterms:created>
  <dcterms:modified xsi:type="dcterms:W3CDTF">2024-11-19T12:13:07Z</dcterms:modified>
  <dc:identifier>DAGJc8CwBgc</dc:identifier>
</cp:coreProperties>
</file>